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28.jpg" ContentType="image/jpeg"/>
  <Override PartName="/ppt/media/image29.jpg" ContentType="image/jpe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8"/>
  </p:notesMasterIdLst>
  <p:sldIdLst>
    <p:sldId id="256" r:id="rId5"/>
    <p:sldId id="2146847054" r:id="rId6"/>
    <p:sldId id="2146847056" r:id="rId7"/>
    <p:sldId id="262" r:id="rId8"/>
    <p:sldId id="2146847074" r:id="rId9"/>
    <p:sldId id="263" r:id="rId10"/>
    <p:sldId id="265" r:id="rId11"/>
    <p:sldId id="266" r:id="rId12"/>
    <p:sldId id="267" r:id="rId13"/>
    <p:sldId id="268" r:id="rId14"/>
    <p:sldId id="2146847057" r:id="rId15"/>
    <p:sldId id="2146847055" r:id="rId16"/>
    <p:sldId id="2146847058" r:id="rId17"/>
    <p:sldId id="2146847059" r:id="rId18"/>
    <p:sldId id="2146847060" r:id="rId19"/>
    <p:sldId id="2146847061" r:id="rId20"/>
    <p:sldId id="2146847062" r:id="rId21"/>
    <p:sldId id="2146847063" r:id="rId22"/>
    <p:sldId id="2146847064" r:id="rId23"/>
    <p:sldId id="2146847065" r:id="rId24"/>
    <p:sldId id="2146847066" r:id="rId25"/>
    <p:sldId id="2146847067" r:id="rId26"/>
    <p:sldId id="2146847068" r:id="rId27"/>
    <p:sldId id="2146847069" r:id="rId28"/>
    <p:sldId id="2146847070" r:id="rId29"/>
    <p:sldId id="2146847071" r:id="rId30"/>
    <p:sldId id="2146847076" r:id="rId31"/>
    <p:sldId id="2146847077" r:id="rId32"/>
    <p:sldId id="2146847075" r:id="rId33"/>
    <p:sldId id="269" r:id="rId34"/>
    <p:sldId id="2146847072" r:id="rId35"/>
    <p:sldId id="2146847073" r:id="rId36"/>
    <p:sldId id="25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466EFC-1F62-CA2C-07B1-96111B302B1B}" v="154" dt="2023-11-22T13:37:01.483"/>
    <p1510:client id="{47C7BCB7-7546-3717-E035-B2126C89CD1A}" v="2" dt="2023-11-22T12:55:27.3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56" autoAdjust="0"/>
    <p:restoredTop sz="94660"/>
  </p:normalViewPr>
  <p:slideViewPr>
    <p:cSldViewPr snapToGrid="0">
      <p:cViewPr varScale="1">
        <p:scale>
          <a:sx n="81" d="100"/>
          <a:sy n="81" d="100"/>
        </p:scale>
        <p:origin x="402"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27-06-2024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6/27/2024</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6/27/2024</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6/27/2024</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6/27/2024</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6/27/2024</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6/27/2024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6/27/2024</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6/27/2024</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6/27/2024</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6/27/2024</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6/27/2024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6/27/2024</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github.com/Harshit17102003/AICTE_PROJECT_PLAY_STORE_APP_REVIEW_ANALYSIS.git" TargetMode="Externa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1.wdp"/><Relationship Id="rId7" Type="http://schemas.microsoft.com/office/2007/relationships/hdphoto" Target="../media/hdphoto13.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12.wdp"/><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1.png"/><Relationship Id="rId1" Type="http://schemas.openxmlformats.org/officeDocument/2006/relationships/slideLayout" Target="../slideLayouts/slideLayout2.xml"/><Relationship Id="rId5" Type="http://schemas.microsoft.com/office/2007/relationships/hdphoto" Target="../media/hdphoto17.wdp"/><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0.wdp"/><Relationship Id="rId7" Type="http://schemas.microsoft.com/office/2007/relationships/hdphoto" Target="../media/hdphoto22.wdp"/><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21.wdp"/><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461542" y="2124952"/>
            <a:ext cx="9144000" cy="977778"/>
          </a:xfrm>
        </p:spPr>
        <p:txBody>
          <a:bodyPr/>
          <a:lstStyle/>
          <a:p>
            <a:pPr algn="ctr"/>
            <a:r>
              <a:rPr lang="en-US" b="1" dirty="0">
                <a:solidFill>
                  <a:schemeClr val="accent1"/>
                </a:solidFill>
                <a:latin typeface="Arial" panose="020B0604020202020204" pitchFamily="34" charset="0"/>
                <a:cs typeface="Arial" panose="020B0604020202020204" pitchFamily="34" charset="0"/>
              </a:rPr>
              <a:t>Play store app review analysis</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a:solidFill>
                  <a:schemeClr val="accent1">
                    <a:lumMod val="75000"/>
                  </a:schemeClr>
                </a:solidFill>
                <a:latin typeface="Arial"/>
                <a:cs typeface="Arial"/>
              </a:rPr>
              <a:t>CAPSTONE PROJECT</a:t>
            </a:r>
          </a:p>
        </p:txBody>
      </p:sp>
      <p:sp>
        <p:nvSpPr>
          <p:cNvPr id="4" name="TextBox 3"/>
          <p:cNvSpPr txBox="1"/>
          <p:nvPr/>
        </p:nvSpPr>
        <p:spPr>
          <a:xfrm>
            <a:off x="3117529" y="4586365"/>
            <a:ext cx="7980183" cy="1323439"/>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Harshit Sharma</a:t>
            </a:r>
          </a:p>
          <a:p>
            <a:r>
              <a:rPr lang="en-US" sz="2000" b="1" dirty="0">
                <a:solidFill>
                  <a:schemeClr val="accent1">
                    <a:lumMod val="75000"/>
                  </a:schemeClr>
                </a:solidFill>
                <a:latin typeface="Arial"/>
                <a:cs typeface="Arial"/>
              </a:rPr>
              <a:t>Modi Institute Of Management &amp; Technology</a:t>
            </a:r>
          </a:p>
          <a:p>
            <a:r>
              <a:rPr lang="en-US" sz="2000" b="1">
                <a:solidFill>
                  <a:schemeClr val="accent1">
                    <a:lumMod val="75000"/>
                  </a:schemeClr>
                </a:solidFill>
                <a:latin typeface="Arial"/>
                <a:cs typeface="Arial"/>
              </a:rPr>
              <a:t>Computer Applications</a:t>
            </a:r>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337352" y="519276"/>
            <a:ext cx="11029616" cy="530296"/>
          </a:xfrm>
        </p:spPr>
        <p:txBody>
          <a:bodyPr>
            <a:noAutofit/>
          </a:bodyPr>
          <a:lstStyle/>
          <a:p>
            <a:r>
              <a:rPr lang="en-US" sz="3300" dirty="0">
                <a:solidFill>
                  <a:schemeClr val="accent1"/>
                </a:solidFill>
              </a:rPr>
              <a:t>pairwise plot- ratings, size, reviews, price</a:t>
            </a:r>
          </a:p>
        </p:txBody>
      </p:sp>
      <p:pic>
        <p:nvPicPr>
          <p:cNvPr id="7" name="Content Placeholder 6">
            <a:extLst>
              <a:ext uri="{FF2B5EF4-FFF2-40B4-BE49-F238E27FC236}">
                <a16:creationId xmlns:a16="http://schemas.microsoft.com/office/drawing/2014/main" id="{2FE09CAC-B8D9-5ACD-73B7-0A4703B0C7E3}"/>
              </a:ext>
            </a:extLst>
          </p:cNvPr>
          <p:cNvPicPr>
            <a:picLocks noGrp="1" noChangeAspect="1"/>
          </p:cNvPicPr>
          <p:nvPr>
            <p:ph idx="1"/>
          </p:nvPr>
        </p:nvPicPr>
        <p:blipFill>
          <a:blip r:embed="rId2">
            <a:alphaModFix amt="85000"/>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143000" y="1080052"/>
            <a:ext cx="9281160" cy="54313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183315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09E6E-0D90-944F-99EC-2E978412159D}"/>
              </a:ext>
            </a:extLst>
          </p:cNvPr>
          <p:cNvSpPr>
            <a:spLocks noGrp="1"/>
          </p:cNvSpPr>
          <p:nvPr>
            <p:ph type="title"/>
          </p:nvPr>
        </p:nvSpPr>
        <p:spPr>
          <a:xfrm>
            <a:off x="291632" y="625956"/>
            <a:ext cx="11029616" cy="530296"/>
          </a:xfrm>
        </p:spPr>
        <p:txBody>
          <a:bodyPr>
            <a:noAutofit/>
          </a:bodyPr>
          <a:lstStyle/>
          <a:p>
            <a:r>
              <a:rPr lang="en-IN" sz="3300" b="1" dirty="0">
                <a:solidFill>
                  <a:schemeClr val="accent1"/>
                </a:solidFill>
                <a:latin typeface="Arial" panose="020B0604020202020204" pitchFamily="34" charset="0"/>
                <a:cs typeface="Arial" panose="020B0604020202020204" pitchFamily="34" charset="0"/>
              </a:rPr>
              <a:t>Correlation heatmap</a:t>
            </a:r>
          </a:p>
        </p:txBody>
      </p:sp>
      <p:sp>
        <p:nvSpPr>
          <p:cNvPr id="6" name="object 7">
            <a:extLst>
              <a:ext uri="{FF2B5EF4-FFF2-40B4-BE49-F238E27FC236}">
                <a16:creationId xmlns:a16="http://schemas.microsoft.com/office/drawing/2014/main" id="{34A0831C-B086-7D80-9B8E-ED91599616EC}"/>
              </a:ext>
            </a:extLst>
          </p:cNvPr>
          <p:cNvSpPr/>
          <p:nvPr/>
        </p:nvSpPr>
        <p:spPr>
          <a:xfrm>
            <a:off x="6844278" y="967304"/>
            <a:ext cx="5113459" cy="4589228"/>
          </a:xfrm>
          <a:prstGeom prst="rect">
            <a:avLst/>
          </a:prstGeom>
          <a:blipFill>
            <a:blip r:embed="rId2"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BA579165-2040-71CF-B913-B0C39C2F6072}"/>
              </a:ext>
            </a:extLst>
          </p:cNvPr>
          <p:cNvSpPr txBox="1"/>
          <p:nvPr/>
        </p:nvSpPr>
        <p:spPr>
          <a:xfrm>
            <a:off x="426720" y="2151727"/>
            <a:ext cx="6263640" cy="2554545"/>
          </a:xfrm>
          <a:prstGeom prst="rect">
            <a:avLst/>
          </a:prstGeom>
          <a:noFill/>
        </p:spPr>
        <p:txBody>
          <a:bodyPr wrap="square" rtlCol="0">
            <a:spAutoFit/>
          </a:bodyPr>
          <a:lstStyle/>
          <a:p>
            <a:pPr marL="342900" indent="-342900" algn="just">
              <a:buClr>
                <a:schemeClr val="accent1"/>
              </a:buClr>
              <a:buFont typeface="Wingdings" panose="05000000000000000000" pitchFamily="2" charset="2"/>
              <a:buChar char="q"/>
            </a:pPr>
            <a:r>
              <a:rPr lang="en-US" sz="2000" dirty="0">
                <a:latin typeface="Arial" panose="020B0604020202020204" pitchFamily="34" charset="0"/>
                <a:cs typeface="Arial" panose="020B0604020202020204" pitchFamily="34" charset="0"/>
              </a:rPr>
              <a:t>There is a strong positive correlation between the Reviews and Installs.</a:t>
            </a:r>
          </a:p>
          <a:p>
            <a:pPr marL="342900" indent="-342900" algn="just">
              <a:buClr>
                <a:schemeClr val="accent1"/>
              </a:buClr>
              <a:buFont typeface="Wingdings" panose="05000000000000000000" pitchFamily="2" charset="2"/>
              <a:buChar char="q"/>
            </a:pPr>
            <a:endParaRPr lang="en-US" sz="2000" dirty="0">
              <a:latin typeface="Arial" panose="020B0604020202020204" pitchFamily="34" charset="0"/>
              <a:cs typeface="Arial" panose="020B0604020202020204" pitchFamily="34" charset="0"/>
            </a:endParaRPr>
          </a:p>
          <a:p>
            <a:pPr marL="342900" indent="-342900" algn="just">
              <a:buClr>
                <a:schemeClr val="accent1"/>
              </a:buClr>
              <a:buFont typeface="Wingdings" panose="05000000000000000000" pitchFamily="2" charset="2"/>
              <a:buChar char="q"/>
            </a:pPr>
            <a:r>
              <a:rPr lang="en-US" sz="2000" dirty="0">
                <a:latin typeface="Arial" panose="020B0604020202020204" pitchFamily="34" charset="0"/>
                <a:cs typeface="Arial" panose="020B0604020202020204" pitchFamily="34" charset="0"/>
              </a:rPr>
              <a:t>The Price is slightly negatively correlated with the Rating, Reviews, and Installs.</a:t>
            </a:r>
          </a:p>
          <a:p>
            <a:pPr marL="342900" indent="-342900" algn="just">
              <a:buClr>
                <a:schemeClr val="accent1"/>
              </a:buClr>
              <a:buFont typeface="Wingdings" panose="05000000000000000000" pitchFamily="2" charset="2"/>
              <a:buChar char="q"/>
            </a:pPr>
            <a:endParaRPr lang="en-US" sz="2000" dirty="0">
              <a:latin typeface="Arial" panose="020B0604020202020204" pitchFamily="34" charset="0"/>
              <a:cs typeface="Arial" panose="020B0604020202020204" pitchFamily="34" charset="0"/>
            </a:endParaRPr>
          </a:p>
          <a:p>
            <a:pPr marL="342900" indent="-342900" algn="just">
              <a:buClr>
                <a:schemeClr val="accent1"/>
              </a:buClr>
              <a:buFont typeface="Wingdings" panose="05000000000000000000" pitchFamily="2" charset="2"/>
              <a:buChar char="q"/>
            </a:pPr>
            <a:r>
              <a:rPr lang="en-US" sz="2000" dirty="0">
                <a:latin typeface="Arial" panose="020B0604020202020204" pitchFamily="34" charset="0"/>
                <a:cs typeface="Arial" panose="020B0604020202020204" pitchFamily="34" charset="0"/>
              </a:rPr>
              <a:t>The Rating is slightly positively correlated with the Installs and Reviews.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0999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p:txBody>
          <a:bodyPr/>
          <a:lstStyle/>
          <a:p>
            <a:pPr marL="0" indent="0">
              <a:buNone/>
            </a:pPr>
            <a:endParaRPr lang="en-US" sz="2000" b="1" dirty="0"/>
          </a:p>
          <a:p>
            <a:pPr marL="0" indent="0">
              <a:buNone/>
            </a:pPr>
            <a:endParaRPr lang="en-US" sz="2000" b="1" dirty="0"/>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383071" y="574440"/>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Results</a:t>
            </a:r>
          </a:p>
        </p:txBody>
      </p:sp>
      <p:pic>
        <p:nvPicPr>
          <p:cNvPr id="2" name="Picture 1">
            <a:extLst>
              <a:ext uri="{FF2B5EF4-FFF2-40B4-BE49-F238E27FC236}">
                <a16:creationId xmlns:a16="http://schemas.microsoft.com/office/drawing/2014/main" id="{D98356CA-EAC7-E325-0D35-41E92BA21DE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6461760" y="1231459"/>
            <a:ext cx="5463847" cy="4887387"/>
          </a:xfrm>
          <a:prstGeom prst="rect">
            <a:avLst/>
          </a:prstGeom>
        </p:spPr>
      </p:pic>
      <p:sp>
        <p:nvSpPr>
          <p:cNvPr id="4" name="TextBox 3">
            <a:extLst>
              <a:ext uri="{FF2B5EF4-FFF2-40B4-BE49-F238E27FC236}">
                <a16:creationId xmlns:a16="http://schemas.microsoft.com/office/drawing/2014/main" id="{0792D277-BBEF-50B4-EE39-14C0245A82A2}"/>
              </a:ext>
            </a:extLst>
          </p:cNvPr>
          <p:cNvSpPr txBox="1"/>
          <p:nvPr/>
        </p:nvSpPr>
        <p:spPr>
          <a:xfrm>
            <a:off x="352789" y="1302026"/>
            <a:ext cx="5743210" cy="3170099"/>
          </a:xfrm>
          <a:prstGeom prst="rect">
            <a:avLst/>
          </a:prstGeom>
          <a:noFill/>
        </p:spPr>
        <p:txBody>
          <a:bodyPr wrap="square" rtlCol="0">
            <a:spAutoFit/>
          </a:bodyPr>
          <a:lstStyle/>
          <a:p>
            <a:pPr>
              <a:buClr>
                <a:schemeClr val="accent1"/>
              </a:buClr>
            </a:pPr>
            <a:endParaRPr lang="en-US" sz="2000" b="1" spc="-5"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r>
              <a:rPr lang="en-US" sz="2200" b="1" spc="-5" dirty="0">
                <a:solidFill>
                  <a:schemeClr val="accent1">
                    <a:lumMod val="50000"/>
                  </a:schemeClr>
                </a:solidFill>
                <a:latin typeface="Arial" panose="020B0604020202020204" pitchFamily="34" charset="0"/>
                <a:cs typeface="Arial" panose="020B0604020202020204" pitchFamily="34" charset="0"/>
              </a:rPr>
              <a:t>Percentage Of Paid Apps v/s Free Apps</a:t>
            </a:r>
          </a:p>
          <a:p>
            <a:pPr marL="342900" indent="-342900">
              <a:buClr>
                <a:schemeClr val="accent1"/>
              </a:buClr>
              <a:buFont typeface="Wingdings" panose="05000000000000000000" pitchFamily="2" charset="2"/>
              <a:buChar char="q"/>
            </a:pPr>
            <a:endParaRPr lang="en-US" sz="2000" spc="-5" dirty="0">
              <a:latin typeface="Arial" panose="020B0604020202020204" pitchFamily="34" charset="0"/>
              <a:cs typeface="Arial" panose="020B0604020202020204" pitchFamily="34" charset="0"/>
            </a:endParaRPr>
          </a:p>
          <a:p>
            <a:pPr>
              <a:buClr>
                <a:schemeClr val="accent1"/>
              </a:buClr>
            </a:pPr>
            <a:endParaRPr lang="en-US" sz="2000" spc="-5" dirty="0">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000" spc="-5" dirty="0">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000" spc="-5" dirty="0">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r>
              <a:rPr lang="en-US" sz="2000" spc="-5" dirty="0">
                <a:latin typeface="Arial" panose="020B0604020202020204" pitchFamily="34" charset="0"/>
                <a:cs typeface="Arial" panose="020B0604020202020204" pitchFamily="34" charset="0"/>
              </a:rPr>
              <a:t>We Observed </a:t>
            </a:r>
            <a:r>
              <a:rPr lang="en-US" sz="2000" dirty="0">
                <a:latin typeface="Arial" panose="020B0604020202020204" pitchFamily="34" charset="0"/>
                <a:cs typeface="Arial" panose="020B0604020202020204" pitchFamily="34" charset="0"/>
              </a:rPr>
              <a:t>that 92.20% of </a:t>
            </a:r>
            <a:r>
              <a:rPr lang="en-US" sz="2000" spc="-10" dirty="0">
                <a:latin typeface="Arial" panose="020B0604020202020204" pitchFamily="34" charset="0"/>
                <a:cs typeface="Arial" panose="020B0604020202020204" pitchFamily="34" charset="0"/>
              </a:rPr>
              <a:t>Apps </a:t>
            </a:r>
            <a:r>
              <a:rPr lang="en-US" sz="2000" spc="-5" dirty="0">
                <a:latin typeface="Arial" panose="020B0604020202020204" pitchFamily="34" charset="0"/>
                <a:cs typeface="Arial" panose="020B0604020202020204" pitchFamily="34" charset="0"/>
              </a:rPr>
              <a:t>are </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free and </a:t>
            </a:r>
            <a:r>
              <a:rPr lang="en-US" sz="2000" dirty="0">
                <a:latin typeface="Arial" panose="020B0604020202020204" pitchFamily="34" charset="0"/>
                <a:cs typeface="Arial" panose="020B0604020202020204" pitchFamily="34" charset="0"/>
              </a:rPr>
              <a:t>only 7.80% </a:t>
            </a:r>
            <a:r>
              <a:rPr lang="en-US" sz="2000" spc="-5" dirty="0">
                <a:latin typeface="Arial" panose="020B0604020202020204" pitchFamily="34" charset="0"/>
                <a:cs typeface="Arial" panose="020B0604020202020204" pitchFamily="34" charset="0"/>
              </a:rPr>
              <a:t>of </a:t>
            </a:r>
            <a:r>
              <a:rPr lang="en-US" sz="2000" spc="-15" dirty="0">
                <a:latin typeface="Arial" panose="020B0604020202020204" pitchFamily="34" charset="0"/>
                <a:cs typeface="Arial" panose="020B0604020202020204" pitchFamily="34" charset="0"/>
              </a:rPr>
              <a:t>Apps </a:t>
            </a:r>
            <a:r>
              <a:rPr lang="en-US" sz="2000" dirty="0">
                <a:latin typeface="Arial" panose="020B0604020202020204" pitchFamily="34" charset="0"/>
                <a:cs typeface="Arial" panose="020B0604020202020204" pitchFamily="34" charset="0"/>
              </a:rPr>
              <a:t>are </a:t>
            </a:r>
            <a:r>
              <a:rPr lang="en-US" sz="2000" spc="-5" dirty="0">
                <a:latin typeface="Arial" panose="020B0604020202020204" pitchFamily="34" charset="0"/>
                <a:cs typeface="Arial" panose="020B0604020202020204" pitchFamily="34" charset="0"/>
              </a:rPr>
              <a:t>paid </a:t>
            </a:r>
            <a:r>
              <a:rPr lang="en-US" sz="2000" dirty="0">
                <a:latin typeface="Arial" panose="020B0604020202020204" pitchFamily="34" charset="0"/>
                <a:cs typeface="Arial" panose="020B0604020202020204" pitchFamily="34" charset="0"/>
              </a:rPr>
              <a:t>in </a:t>
            </a:r>
            <a:r>
              <a:rPr lang="en-US" sz="2000" spc="5"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Play</a:t>
            </a:r>
            <a:r>
              <a:rPr lang="en-US" sz="2000" spc="-15"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store.</a:t>
            </a:r>
            <a:endParaRPr lang="en-US" sz="2000" dirty="0">
              <a:latin typeface="Arial" panose="020B0604020202020204" pitchFamily="34" charset="0"/>
              <a:cs typeface="Arial" panose="020B0604020202020204" pitchFamily="34" charset="0"/>
            </a:endParaRPr>
          </a:p>
          <a:p>
            <a:endParaRPr lang="en-IN" dirty="0"/>
          </a:p>
        </p:txBody>
      </p:sp>
      <p:sp>
        <p:nvSpPr>
          <p:cNvPr id="6" name="TextBox 5">
            <a:extLst>
              <a:ext uri="{FF2B5EF4-FFF2-40B4-BE49-F238E27FC236}">
                <a16:creationId xmlns:a16="http://schemas.microsoft.com/office/drawing/2014/main" id="{BACCA159-46EF-DF32-DB76-14BDA7495927}"/>
              </a:ext>
            </a:extLst>
          </p:cNvPr>
          <p:cNvSpPr txBox="1"/>
          <p:nvPr/>
        </p:nvSpPr>
        <p:spPr>
          <a:xfrm>
            <a:off x="0" y="6304002"/>
            <a:ext cx="3372592" cy="553998"/>
          </a:xfrm>
          <a:prstGeom prst="rect">
            <a:avLst/>
          </a:prstGeom>
          <a:noFill/>
        </p:spPr>
        <p:txBody>
          <a:bodyPr wrap="square" rtlCol="0">
            <a:spAutoFit/>
          </a:bodyPr>
          <a:lstStyle/>
          <a:p>
            <a:r>
              <a:rPr lang="en-IN" sz="1000" dirty="0"/>
              <a:t>GitHub Link : </a:t>
            </a:r>
            <a:r>
              <a:rPr lang="en-IN" sz="1000" dirty="0">
                <a:hlinkClick r:id="rId4"/>
              </a:rPr>
              <a:t>https://github.com/Harshit17102003/AICTE_PROJECT_PLAY_STORE_APP_REVIEW_ANALYSIS.git</a:t>
            </a:r>
            <a:endParaRPr lang="en-IN" sz="1000" dirty="0"/>
          </a:p>
        </p:txBody>
      </p:sp>
    </p:spTree>
    <p:extLst>
      <p:ext uri="{BB962C8B-B14F-4D97-AF65-F5344CB8AC3E}">
        <p14:creationId xmlns:p14="http://schemas.microsoft.com/office/powerpoint/2010/main" val="614882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5D747F-49B4-AC9F-5412-56720D71706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6420423" y="1447800"/>
            <a:ext cx="5743261" cy="4081645"/>
          </a:xfrm>
          <a:prstGeom prst="rect">
            <a:avLst/>
          </a:prstGeom>
        </p:spPr>
      </p:pic>
      <p:sp>
        <p:nvSpPr>
          <p:cNvPr id="7" name="TextBox 6">
            <a:extLst>
              <a:ext uri="{FF2B5EF4-FFF2-40B4-BE49-F238E27FC236}">
                <a16:creationId xmlns:a16="http://schemas.microsoft.com/office/drawing/2014/main" id="{C6913A30-F89B-4F65-3E0C-FC8B81B53171}"/>
              </a:ext>
            </a:extLst>
          </p:cNvPr>
          <p:cNvSpPr txBox="1"/>
          <p:nvPr/>
        </p:nvSpPr>
        <p:spPr>
          <a:xfrm>
            <a:off x="579120" y="1082040"/>
            <a:ext cx="5841303" cy="3724096"/>
          </a:xfrm>
          <a:prstGeom prst="rect">
            <a:avLst/>
          </a:prstGeom>
          <a:noFill/>
        </p:spPr>
        <p:txBody>
          <a:bodyPr wrap="square" rtlCol="0">
            <a:spAutoFit/>
          </a:bodyPr>
          <a:lstStyle/>
          <a:p>
            <a:pPr marL="342900" indent="-342900">
              <a:buClr>
                <a:schemeClr val="accent1"/>
              </a:buClr>
              <a:buFont typeface="Wingdings" panose="05000000000000000000" pitchFamily="2" charset="2"/>
              <a:buChar char="q"/>
            </a:pPr>
            <a:r>
              <a:rPr lang="en-IN" sz="2400" b="1" dirty="0">
                <a:solidFill>
                  <a:schemeClr val="accent1">
                    <a:lumMod val="50000"/>
                  </a:schemeClr>
                </a:solidFill>
                <a:latin typeface="Arial" panose="020B0604020202020204" pitchFamily="34" charset="0"/>
                <a:cs typeface="Arial" panose="020B0604020202020204" pitchFamily="34" charset="0"/>
              </a:rPr>
              <a:t>Content Rating</a:t>
            </a:r>
          </a:p>
          <a:p>
            <a:pPr marL="342900" indent="-342900">
              <a:buClr>
                <a:schemeClr val="accent1"/>
              </a:buClr>
              <a:buFont typeface="Wingdings" panose="05000000000000000000" pitchFamily="2" charset="2"/>
              <a:buChar char="q"/>
            </a:pPr>
            <a:endParaRPr lang="en-IN" sz="2400" b="1" dirty="0">
              <a:solidFill>
                <a:schemeClr val="accent1">
                  <a:lumMod val="50000"/>
                </a:schemeClr>
              </a:solidFill>
              <a:latin typeface="Arial" panose="020B0604020202020204" pitchFamily="34" charset="0"/>
              <a:cs typeface="Arial" panose="020B0604020202020204" pitchFamily="34" charset="0"/>
            </a:endParaRPr>
          </a:p>
          <a:p>
            <a:pPr>
              <a:buClr>
                <a:schemeClr val="accent1"/>
              </a:buClr>
            </a:pPr>
            <a:endParaRPr lang="en-IN"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IN" sz="2400" b="1" dirty="0">
              <a:solidFill>
                <a:schemeClr val="accent1">
                  <a:lumMod val="50000"/>
                </a:schemeClr>
              </a:solidFill>
              <a:latin typeface="Arial" panose="020B0604020202020204" pitchFamily="34" charset="0"/>
              <a:cs typeface="Arial" panose="020B0604020202020204" pitchFamily="34" charset="0"/>
            </a:endParaRPr>
          </a:p>
          <a:p>
            <a:pPr marL="342900" indent="-342900" algn="just">
              <a:buClr>
                <a:schemeClr val="accent1"/>
              </a:buClr>
              <a:buFont typeface="Wingdings" panose="05000000000000000000" pitchFamily="2" charset="2"/>
              <a:buChar char="q"/>
            </a:pPr>
            <a:r>
              <a:rPr lang="en-US" sz="2000" dirty="0">
                <a:latin typeface="Arial" panose="020B0604020202020204" pitchFamily="34" charset="0"/>
                <a:cs typeface="Arial" panose="020B0604020202020204" pitchFamily="34" charset="0"/>
              </a:rPr>
              <a:t>From the above plot we can see that Everyone category having majority of apps count.</a:t>
            </a:r>
          </a:p>
          <a:p>
            <a:pPr marL="342900" indent="-342900" algn="just">
              <a:buClr>
                <a:schemeClr val="accent1"/>
              </a:buClr>
              <a:buFont typeface="Wingdings" panose="05000000000000000000" pitchFamily="2" charset="2"/>
              <a:buChar char="q"/>
            </a:pPr>
            <a:endParaRPr lang="en-US" sz="2000" dirty="0">
              <a:latin typeface="Arial" panose="020B0604020202020204" pitchFamily="34" charset="0"/>
              <a:cs typeface="Arial" panose="020B0604020202020204" pitchFamily="34" charset="0"/>
            </a:endParaRPr>
          </a:p>
          <a:p>
            <a:pPr marL="342900" indent="-342900" algn="just">
              <a:buClr>
                <a:schemeClr val="accent1"/>
              </a:buClr>
              <a:buFont typeface="Wingdings" panose="05000000000000000000" pitchFamily="2" charset="2"/>
              <a:buChar char="q"/>
            </a:pPr>
            <a:r>
              <a:rPr lang="en-US" sz="2000" b="0" i="0" dirty="0">
                <a:effectLst/>
                <a:latin typeface="Arial" panose="020B0604020202020204" pitchFamily="34" charset="0"/>
                <a:cs typeface="Arial" panose="020B0604020202020204" pitchFamily="34" charset="0"/>
              </a:rPr>
              <a:t>A majority of the apps </a:t>
            </a:r>
            <a:r>
              <a:rPr lang="en-US" sz="2000" b="1" i="0" dirty="0">
                <a:effectLst/>
                <a:latin typeface="Arial" panose="020B0604020202020204" pitchFamily="34" charset="0"/>
                <a:cs typeface="Arial" panose="020B0604020202020204" pitchFamily="34" charset="0"/>
              </a:rPr>
              <a:t>(81.80%) </a:t>
            </a:r>
            <a:r>
              <a:rPr lang="en-US" sz="2000" b="0" i="0" dirty="0">
                <a:effectLst/>
                <a:latin typeface="Arial" panose="020B0604020202020204" pitchFamily="34" charset="0"/>
                <a:cs typeface="Arial" panose="020B0604020202020204" pitchFamily="34" charset="0"/>
              </a:rPr>
              <a:t>in the play store are can be used by everyone. The remaining apps have various age restrictions to use it.</a:t>
            </a:r>
          </a:p>
        </p:txBody>
      </p:sp>
    </p:spTree>
    <p:extLst>
      <p:ext uri="{BB962C8B-B14F-4D97-AF65-F5344CB8AC3E}">
        <p14:creationId xmlns:p14="http://schemas.microsoft.com/office/powerpoint/2010/main" val="282880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38468E-A00D-7E11-61C7-58241FB4A8F5}"/>
              </a:ext>
            </a:extLst>
          </p:cNvPr>
          <p:cNvSpPr txBox="1"/>
          <p:nvPr/>
        </p:nvSpPr>
        <p:spPr>
          <a:xfrm>
            <a:off x="304800" y="599390"/>
            <a:ext cx="11369040" cy="5262979"/>
          </a:xfrm>
          <a:prstGeom prst="rect">
            <a:avLst/>
          </a:prstGeom>
          <a:noFill/>
        </p:spPr>
        <p:txBody>
          <a:bodyPr wrap="square" rtlCol="0">
            <a:spAutoFit/>
          </a:bodyPr>
          <a:lstStyle/>
          <a:p>
            <a:pPr marL="342900" indent="-342900">
              <a:buClr>
                <a:schemeClr val="accent1"/>
              </a:buClr>
              <a:buFont typeface="Wingdings" panose="05000000000000000000" pitchFamily="2" charset="2"/>
              <a:buChar char="q"/>
            </a:pPr>
            <a:r>
              <a:rPr lang="en-US" sz="2400" b="1" dirty="0">
                <a:solidFill>
                  <a:schemeClr val="accent1">
                    <a:lumMod val="50000"/>
                  </a:schemeClr>
                </a:solidFill>
                <a:latin typeface="Arial" panose="020B0604020202020204" pitchFamily="34" charset="0"/>
                <a:cs typeface="Arial" panose="020B0604020202020204" pitchFamily="34" charset="0"/>
              </a:rPr>
              <a:t>Count</a:t>
            </a:r>
            <a:r>
              <a:rPr lang="en-US" sz="2400" b="1" dirty="0">
                <a:solidFill>
                  <a:schemeClr val="accent1">
                    <a:lumMod val="50000"/>
                  </a:schemeClr>
                </a:solidFill>
                <a:effectLst/>
                <a:latin typeface="Arial" panose="020B0604020202020204" pitchFamily="34" charset="0"/>
                <a:cs typeface="Arial" panose="020B0604020202020204" pitchFamily="34" charset="0"/>
              </a:rPr>
              <a:t> of Applications in each category</a:t>
            </a: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IN" sz="2400" dirty="0">
              <a:solidFill>
                <a:schemeClr val="accent1">
                  <a:lumMod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B228665-E3DA-7F15-4F9E-D9E6198E31C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28600" y="1051560"/>
            <a:ext cx="11734800" cy="5262979"/>
          </a:xfrm>
          <a:prstGeom prst="rect">
            <a:avLst/>
          </a:prstGeom>
        </p:spPr>
      </p:pic>
      <p:sp>
        <p:nvSpPr>
          <p:cNvPr id="7" name="TextBox 6">
            <a:extLst>
              <a:ext uri="{FF2B5EF4-FFF2-40B4-BE49-F238E27FC236}">
                <a16:creationId xmlns:a16="http://schemas.microsoft.com/office/drawing/2014/main" id="{7EF655CA-419C-1A4D-553E-B7C83FC3315F}"/>
              </a:ext>
            </a:extLst>
          </p:cNvPr>
          <p:cNvSpPr txBox="1"/>
          <p:nvPr/>
        </p:nvSpPr>
        <p:spPr>
          <a:xfrm>
            <a:off x="6477000" y="3108960"/>
            <a:ext cx="5242560" cy="1631216"/>
          </a:xfrm>
          <a:prstGeom prst="rect">
            <a:avLst/>
          </a:prstGeom>
          <a:noFill/>
        </p:spPr>
        <p:txBody>
          <a:bodyPr wrap="square" rtlCol="0">
            <a:spAutoFit/>
          </a:bodyPr>
          <a:lstStyle/>
          <a:p>
            <a:pPr marL="342900" indent="-342900">
              <a:lnSpc>
                <a:spcPct val="100000"/>
              </a:lnSpc>
              <a:spcBef>
                <a:spcPts val="95"/>
              </a:spcBef>
              <a:buClr>
                <a:schemeClr val="accent1"/>
              </a:buClr>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Family</a:t>
            </a:r>
            <a:r>
              <a:rPr lang="en-US" sz="2000" b="1" spc="60" dirty="0">
                <a:latin typeface="Arial" panose="020B0604020202020204" pitchFamily="34" charset="0"/>
                <a:ea typeface="Verdana" panose="020B0604030504040204" pitchFamily="34" charset="0"/>
                <a:cs typeface="Arial" panose="020B0604020202020204" pitchFamily="34" charset="0"/>
              </a:rPr>
              <a:t> </a:t>
            </a:r>
            <a:r>
              <a:rPr lang="en-US" sz="2000" b="1" spc="-5" dirty="0">
                <a:latin typeface="Arial" panose="020B0604020202020204" pitchFamily="34" charset="0"/>
                <a:ea typeface="Verdana" panose="020B0604030504040204" pitchFamily="34" charset="0"/>
                <a:cs typeface="Arial" panose="020B0604020202020204" pitchFamily="34" charset="0"/>
              </a:rPr>
              <a:t>and</a:t>
            </a:r>
            <a:r>
              <a:rPr lang="en-US" sz="2000" b="1" spc="90" dirty="0">
                <a:latin typeface="Arial" panose="020B0604020202020204" pitchFamily="34" charset="0"/>
                <a:ea typeface="Verdana" panose="020B0604030504040204" pitchFamily="34" charset="0"/>
                <a:cs typeface="Arial" panose="020B0604020202020204" pitchFamily="34" charset="0"/>
              </a:rPr>
              <a:t> </a:t>
            </a:r>
            <a:r>
              <a:rPr lang="en-US" sz="2000" b="1" spc="-5" dirty="0">
                <a:latin typeface="Arial" panose="020B0604020202020204" pitchFamily="34" charset="0"/>
                <a:ea typeface="Verdana" panose="020B0604030504040204" pitchFamily="34" charset="0"/>
                <a:cs typeface="Arial" panose="020B0604020202020204" pitchFamily="34" charset="0"/>
              </a:rPr>
              <a:t>Game</a:t>
            </a:r>
            <a:r>
              <a:rPr lang="en-US" sz="2000" b="1" spc="70" dirty="0">
                <a:latin typeface="Arial" panose="020B0604020202020204" pitchFamily="34" charset="0"/>
                <a:ea typeface="Verdana" panose="020B0604030504040204" pitchFamily="34" charset="0"/>
                <a:cs typeface="Arial" panose="020B0604020202020204" pitchFamily="34" charset="0"/>
              </a:rPr>
              <a:t> </a:t>
            </a:r>
            <a:r>
              <a:rPr lang="en-US" sz="2000" spc="-5" dirty="0">
                <a:latin typeface="Arial" panose="020B0604020202020204" pitchFamily="34" charset="0"/>
                <a:ea typeface="Verdana" panose="020B0604030504040204" pitchFamily="34" charset="0"/>
                <a:cs typeface="Arial" panose="020B0604020202020204" pitchFamily="34" charset="0"/>
              </a:rPr>
              <a:t>apps</a:t>
            </a:r>
            <a:r>
              <a:rPr lang="en-US" sz="2000" spc="90" dirty="0">
                <a:latin typeface="Arial" panose="020B0604020202020204" pitchFamily="34" charset="0"/>
                <a:ea typeface="Verdana" panose="020B0604030504040204" pitchFamily="34" charset="0"/>
                <a:cs typeface="Arial" panose="020B0604020202020204" pitchFamily="34" charset="0"/>
              </a:rPr>
              <a:t> </a:t>
            </a:r>
            <a:r>
              <a:rPr lang="en-US" sz="2000" spc="-5" dirty="0">
                <a:latin typeface="Arial" panose="020B0604020202020204" pitchFamily="34" charset="0"/>
                <a:ea typeface="Verdana" panose="020B0604030504040204" pitchFamily="34" charset="0"/>
                <a:cs typeface="Arial" panose="020B0604020202020204" pitchFamily="34" charset="0"/>
              </a:rPr>
              <a:t>have</a:t>
            </a:r>
            <a:r>
              <a:rPr lang="en-US" sz="2000" spc="85" dirty="0">
                <a:latin typeface="Arial" panose="020B0604020202020204" pitchFamily="34" charset="0"/>
                <a:ea typeface="Verdana" panose="020B0604030504040204" pitchFamily="34" charset="0"/>
                <a:cs typeface="Arial" panose="020B0604020202020204" pitchFamily="34" charset="0"/>
              </a:rPr>
              <a:t> </a:t>
            </a:r>
            <a:r>
              <a:rPr lang="en-US" sz="2000" dirty="0">
                <a:latin typeface="Arial" panose="020B0604020202020204" pitchFamily="34" charset="0"/>
                <a:ea typeface="Verdana" panose="020B0604030504040204" pitchFamily="34" charset="0"/>
                <a:cs typeface="Arial" panose="020B0604020202020204" pitchFamily="34" charset="0"/>
              </a:rPr>
              <a:t>the</a:t>
            </a:r>
          </a:p>
          <a:p>
            <a:pPr>
              <a:lnSpc>
                <a:spcPct val="100000"/>
              </a:lnSpc>
              <a:spcBef>
                <a:spcPts val="5"/>
              </a:spcBef>
              <a:buClr>
                <a:schemeClr val="accent1"/>
              </a:buClr>
              <a:tabLst>
                <a:tab pos="1028700" algn="l"/>
              </a:tabLst>
            </a:pPr>
            <a:r>
              <a:rPr lang="en-US" sz="2000" spc="-5" dirty="0">
                <a:latin typeface="Arial" panose="020B0604020202020204" pitchFamily="34" charset="0"/>
                <a:ea typeface="Verdana" panose="020B0604030504040204" pitchFamily="34" charset="0"/>
                <a:cs typeface="Arial" panose="020B0604020202020204" pitchFamily="34" charset="0"/>
              </a:rPr>
              <a:t>Highest market prevalence. Surprising </a:t>
            </a:r>
            <a:r>
              <a:rPr lang="en-US" sz="2000" b="1" spc="-5" dirty="0">
                <a:latin typeface="Arial" panose="020B0604020202020204" pitchFamily="34" charset="0"/>
                <a:ea typeface="Verdana" panose="020B0604030504040204" pitchFamily="34" charset="0"/>
                <a:cs typeface="Arial" panose="020B0604020202020204" pitchFamily="34" charset="0"/>
              </a:rPr>
              <a:t>Tools, Business and Medical</a:t>
            </a:r>
            <a:r>
              <a:rPr lang="en-US" sz="2000" spc="-5" dirty="0">
                <a:latin typeface="Arial" panose="020B0604020202020204" pitchFamily="34" charset="0"/>
                <a:ea typeface="Verdana" panose="020B0604030504040204" pitchFamily="34" charset="0"/>
                <a:cs typeface="Arial" panose="020B0604020202020204" pitchFamily="34" charset="0"/>
              </a:rPr>
              <a:t> apps are also at the Top Count of applications.</a:t>
            </a:r>
            <a:endParaRPr lang="en-US" sz="2000" dirty="0">
              <a:latin typeface="Arial" panose="020B0604020202020204" pitchFamily="34" charset="0"/>
              <a:ea typeface="Verdana" panose="020B060403050404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3646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203827-313B-C7C9-8998-9B7E8D3988F9}"/>
              </a:ext>
            </a:extLst>
          </p:cNvPr>
          <p:cNvSpPr txBox="1"/>
          <p:nvPr/>
        </p:nvSpPr>
        <p:spPr>
          <a:xfrm>
            <a:off x="396240" y="579120"/>
            <a:ext cx="7123873" cy="461665"/>
          </a:xfrm>
          <a:prstGeom prst="rect">
            <a:avLst/>
          </a:prstGeom>
          <a:noFill/>
        </p:spPr>
        <p:txBody>
          <a:bodyPr wrap="none" rtlCol="0">
            <a:spAutoFit/>
          </a:bodyPr>
          <a:lstStyle/>
          <a:p>
            <a:pPr marL="342900" indent="-342900">
              <a:buClr>
                <a:schemeClr val="accent1"/>
              </a:buClr>
              <a:buFont typeface="Wingdings" panose="05000000000000000000" pitchFamily="2" charset="2"/>
              <a:buChar char="q"/>
            </a:pPr>
            <a:r>
              <a:rPr lang="en-US" sz="2400" b="1" dirty="0">
                <a:solidFill>
                  <a:schemeClr val="tx2">
                    <a:lumMod val="50000"/>
                  </a:schemeClr>
                </a:solidFill>
                <a:latin typeface="Arial" panose="020B0604020202020204" pitchFamily="34" charset="0"/>
                <a:cs typeface="Arial" panose="020B0604020202020204" pitchFamily="34" charset="0"/>
              </a:rPr>
              <a:t>C</a:t>
            </a:r>
            <a:r>
              <a:rPr lang="en-US" sz="2400" b="1" dirty="0">
                <a:solidFill>
                  <a:schemeClr val="tx2">
                    <a:lumMod val="50000"/>
                  </a:schemeClr>
                </a:solidFill>
                <a:effectLst/>
                <a:latin typeface="Arial" panose="020B0604020202020204" pitchFamily="34" charset="0"/>
                <a:cs typeface="Arial" panose="020B0604020202020204" pitchFamily="34" charset="0"/>
              </a:rPr>
              <a:t>ategory App's have most number of installs</a:t>
            </a:r>
            <a:endParaRPr lang="en-IN" sz="2400" dirty="0">
              <a:solidFill>
                <a:schemeClr val="tx2">
                  <a:lumMod val="50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93C4D5D-4E12-A62F-08E0-3FC3E6F0F6D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57201" y="1132226"/>
            <a:ext cx="11292840" cy="5018242"/>
          </a:xfrm>
          <a:prstGeom prst="rect">
            <a:avLst/>
          </a:prstGeom>
        </p:spPr>
      </p:pic>
      <p:sp>
        <p:nvSpPr>
          <p:cNvPr id="10" name="TextBox 9">
            <a:extLst>
              <a:ext uri="{FF2B5EF4-FFF2-40B4-BE49-F238E27FC236}">
                <a16:creationId xmlns:a16="http://schemas.microsoft.com/office/drawing/2014/main" id="{C89640FB-98FB-8178-089D-AF5D65CC0F54}"/>
              </a:ext>
            </a:extLst>
          </p:cNvPr>
          <p:cNvSpPr txBox="1"/>
          <p:nvPr/>
        </p:nvSpPr>
        <p:spPr>
          <a:xfrm>
            <a:off x="6675120" y="3139440"/>
            <a:ext cx="4678680" cy="1323439"/>
          </a:xfrm>
          <a:prstGeom prst="rect">
            <a:avLst/>
          </a:prstGeom>
          <a:noFill/>
        </p:spPr>
        <p:txBody>
          <a:bodyPr wrap="square" rtlCol="0">
            <a:spAutoFit/>
          </a:bodyPr>
          <a:lstStyle/>
          <a:p>
            <a:pPr marL="342900" indent="-342900">
              <a:buClr>
                <a:schemeClr val="accent1"/>
              </a:buClr>
              <a:buFont typeface="Wingdings" panose="05000000000000000000" pitchFamily="2" charset="2"/>
              <a:buChar char="q"/>
            </a:pPr>
            <a:r>
              <a:rPr lang="en-US" sz="2000" dirty="0">
                <a:solidFill>
                  <a:schemeClr val="accent5">
                    <a:lumMod val="50000"/>
                  </a:schemeClr>
                </a:solidFill>
                <a:effectLst/>
                <a:latin typeface="Arail"/>
                <a:cs typeface="Calibri" panose="020F0502020204030204" pitchFamily="34" charset="0"/>
              </a:rPr>
              <a:t>The Game, Communication and Tools categories has the highest number of installs compared to other categories of apps.</a:t>
            </a:r>
          </a:p>
        </p:txBody>
      </p:sp>
    </p:spTree>
    <p:extLst>
      <p:ext uri="{BB962C8B-B14F-4D97-AF65-F5344CB8AC3E}">
        <p14:creationId xmlns:p14="http://schemas.microsoft.com/office/powerpoint/2010/main" val="3724330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CDE121-14FD-0DC9-D3BE-0084704D6D4E}"/>
              </a:ext>
            </a:extLst>
          </p:cNvPr>
          <p:cNvSpPr txBox="1"/>
          <p:nvPr/>
        </p:nvSpPr>
        <p:spPr>
          <a:xfrm>
            <a:off x="320040" y="502920"/>
            <a:ext cx="9433560" cy="461665"/>
          </a:xfrm>
          <a:prstGeom prst="rect">
            <a:avLst/>
          </a:prstGeom>
          <a:noFill/>
        </p:spPr>
        <p:txBody>
          <a:bodyPr wrap="square" rtlCol="0">
            <a:spAutoFit/>
          </a:bodyPr>
          <a:lstStyle/>
          <a:p>
            <a:pPr marL="342900" indent="-342900" eaLnBrk="0" fontAlgn="base" hangingPunct="0">
              <a:spcBef>
                <a:spcPct val="0"/>
              </a:spcBef>
              <a:spcAft>
                <a:spcPct val="0"/>
              </a:spcAft>
              <a:buClr>
                <a:schemeClr val="accent1"/>
              </a:buClr>
              <a:buFont typeface="Wingdings" panose="05000000000000000000" pitchFamily="2" charset="2"/>
              <a:buChar char="q"/>
            </a:pPr>
            <a:r>
              <a:rPr lang="en-US" sz="2400" b="1" dirty="0">
                <a:solidFill>
                  <a:schemeClr val="bg2">
                    <a:lumMod val="10000"/>
                  </a:schemeClr>
                </a:solidFill>
                <a:effectLst/>
                <a:latin typeface="Arial" panose="020B0604020202020204" pitchFamily="34" charset="0"/>
                <a:cs typeface="Arial" panose="020B0604020202020204" pitchFamily="34" charset="0"/>
              </a:rPr>
              <a:t>Average rating of the apps</a:t>
            </a:r>
          </a:p>
        </p:txBody>
      </p:sp>
      <p:pic>
        <p:nvPicPr>
          <p:cNvPr id="5" name="Picture 4">
            <a:extLst>
              <a:ext uri="{FF2B5EF4-FFF2-40B4-BE49-F238E27FC236}">
                <a16:creationId xmlns:a16="http://schemas.microsoft.com/office/drawing/2014/main" id="{B026D625-D2D9-973C-998D-C8165288963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57200" y="1025545"/>
            <a:ext cx="11384361" cy="5373763"/>
          </a:xfrm>
          <a:prstGeom prst="rect">
            <a:avLst/>
          </a:prstGeom>
        </p:spPr>
      </p:pic>
      <p:pic>
        <p:nvPicPr>
          <p:cNvPr id="6" name="Picture 5">
            <a:extLst>
              <a:ext uri="{FF2B5EF4-FFF2-40B4-BE49-F238E27FC236}">
                <a16:creationId xmlns:a16="http://schemas.microsoft.com/office/drawing/2014/main" id="{100F24F3-9ADE-FFD1-77E4-EFAC66CC222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1556360" y="1338571"/>
            <a:ext cx="4858578" cy="263353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E23B28AC-3085-7154-4C00-67ADD8BD722E}"/>
              </a:ext>
            </a:extLst>
          </p:cNvPr>
          <p:cNvSpPr txBox="1"/>
          <p:nvPr/>
        </p:nvSpPr>
        <p:spPr>
          <a:xfrm>
            <a:off x="7540669" y="1553228"/>
            <a:ext cx="4056345" cy="4370427"/>
          </a:xfrm>
          <a:prstGeom prst="rect">
            <a:avLst/>
          </a:prstGeom>
          <a:noFill/>
        </p:spPr>
        <p:txBody>
          <a:bodyPr wrap="square" rtlCol="0">
            <a:spAutoFit/>
          </a:bodyPr>
          <a:lstStyle/>
          <a:p>
            <a:pPr marL="469265" marR="9525" indent="-457200">
              <a:lnSpc>
                <a:spcPct val="100000"/>
              </a:lnSpc>
              <a:spcBef>
                <a:spcPts val="100"/>
              </a:spcBef>
              <a:buClr>
                <a:schemeClr val="accent1"/>
              </a:buClr>
              <a:buFont typeface="Wingdings" panose="05000000000000000000" pitchFamily="2" charset="2"/>
              <a:buChar char="q"/>
              <a:tabLst>
                <a:tab pos="469265" algn="l"/>
                <a:tab pos="469900" algn="l"/>
                <a:tab pos="1069340" algn="l"/>
                <a:tab pos="2155825" algn="l"/>
                <a:tab pos="2826385" algn="l"/>
                <a:tab pos="3692525" algn="l"/>
              </a:tabLst>
            </a:pPr>
            <a:r>
              <a:rPr lang="en-US" sz="2000" dirty="0">
                <a:latin typeface="Arial" panose="020B0604020202020204" pitchFamily="34" charset="0"/>
                <a:cs typeface="Arial" panose="020B0604020202020204" pitchFamily="34" charset="0"/>
              </a:rPr>
              <a:t>Th</a:t>
            </a:r>
            <a:r>
              <a:rPr lang="en-US" sz="2000" spc="10" dirty="0">
                <a:latin typeface="Arial" panose="020B0604020202020204" pitchFamily="34" charset="0"/>
                <a:cs typeface="Arial" panose="020B0604020202020204" pitchFamily="34" charset="0"/>
              </a:rPr>
              <a:t>e	</a:t>
            </a:r>
            <a:r>
              <a:rPr lang="en-US" sz="2000" spc="-40" dirty="0">
                <a:latin typeface="Arial" panose="020B0604020202020204" pitchFamily="34" charset="0"/>
                <a:cs typeface="Arial" panose="020B0604020202020204" pitchFamily="34" charset="0"/>
              </a:rPr>
              <a:t>a</a:t>
            </a:r>
            <a:r>
              <a:rPr lang="en-US" sz="2000" spc="-120" dirty="0">
                <a:latin typeface="Arial" panose="020B0604020202020204" pitchFamily="34" charset="0"/>
                <a:cs typeface="Arial" panose="020B0604020202020204" pitchFamily="34" charset="0"/>
              </a:rPr>
              <a:t>v</a:t>
            </a:r>
            <a:r>
              <a:rPr lang="en-US" sz="2000" spc="-20" dirty="0">
                <a:latin typeface="Arial" panose="020B0604020202020204" pitchFamily="34" charset="0"/>
                <a:cs typeface="Arial" panose="020B0604020202020204" pitchFamily="34" charset="0"/>
              </a:rPr>
              <a:t>e</a:t>
            </a:r>
            <a:r>
              <a:rPr lang="en-US" sz="2000" spc="-35" dirty="0">
                <a:latin typeface="Arial" panose="020B0604020202020204" pitchFamily="34" charset="0"/>
                <a:cs typeface="Arial" panose="020B0604020202020204" pitchFamily="34" charset="0"/>
              </a:rPr>
              <a:t>r</a:t>
            </a:r>
            <a:r>
              <a:rPr lang="en-US" sz="2000" spc="-20" dirty="0">
                <a:latin typeface="Arial" panose="020B0604020202020204" pitchFamily="34" charset="0"/>
                <a:cs typeface="Arial" panose="020B0604020202020204" pitchFamily="34" charset="0"/>
              </a:rPr>
              <a:t>a</a:t>
            </a:r>
            <a:r>
              <a:rPr lang="en-US" sz="2000" spc="60" dirty="0">
                <a:latin typeface="Arial" panose="020B0604020202020204" pitchFamily="34" charset="0"/>
                <a:cs typeface="Arial" panose="020B0604020202020204" pitchFamily="34" charset="0"/>
              </a:rPr>
              <a:t>ge</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user</a:t>
            </a:r>
            <a:r>
              <a:rPr lang="en-US" sz="2000" dirty="0">
                <a:latin typeface="Arial" panose="020B0604020202020204" pitchFamily="34" charset="0"/>
                <a:cs typeface="Arial" panose="020B0604020202020204" pitchFamily="34" charset="0"/>
              </a:rPr>
              <a:t>	</a:t>
            </a:r>
            <a:r>
              <a:rPr lang="en-US" sz="2000" spc="-65" dirty="0">
                <a:latin typeface="Arial" panose="020B0604020202020204" pitchFamily="34" charset="0"/>
                <a:cs typeface="Arial" panose="020B0604020202020204" pitchFamily="34" charset="0"/>
              </a:rPr>
              <a:t>r</a:t>
            </a:r>
            <a:r>
              <a:rPr lang="en-US" sz="2000" spc="15" dirty="0">
                <a:latin typeface="Arial" panose="020B0604020202020204" pitchFamily="34" charset="0"/>
                <a:cs typeface="Arial" panose="020B0604020202020204" pitchFamily="34" charset="0"/>
              </a:rPr>
              <a:t>atin</a:t>
            </a:r>
            <a:r>
              <a:rPr lang="en-US" sz="2000" spc="110" dirty="0">
                <a:latin typeface="Arial" panose="020B0604020202020204" pitchFamily="34" charset="0"/>
                <a:cs typeface="Arial" panose="020B0604020202020204" pitchFamily="34" charset="0"/>
              </a:rPr>
              <a:t>g</a:t>
            </a:r>
            <a:r>
              <a:rPr lang="en-US" sz="2000" dirty="0">
                <a:latin typeface="Arial" panose="020B0604020202020204" pitchFamily="34" charset="0"/>
                <a:cs typeface="Arial" panose="020B0604020202020204" pitchFamily="34" charset="0"/>
              </a:rPr>
              <a:t>	</a:t>
            </a:r>
            <a:r>
              <a:rPr lang="en-US" sz="2000" spc="-35" dirty="0">
                <a:latin typeface="Arial" panose="020B0604020202020204" pitchFamily="34" charset="0"/>
                <a:cs typeface="Arial" panose="020B0604020202020204" pitchFamily="34" charset="0"/>
              </a:rPr>
              <a:t>is  </a:t>
            </a:r>
            <a:r>
              <a:rPr lang="en-US" sz="2000" spc="25" dirty="0">
                <a:latin typeface="Arial" panose="020B0604020202020204" pitchFamily="34" charset="0"/>
                <a:cs typeface="Arial" panose="020B0604020202020204" pitchFamily="34" charset="0"/>
              </a:rPr>
              <a:t>divided</a:t>
            </a:r>
            <a:r>
              <a:rPr lang="en-US" sz="2000" spc="-170" dirty="0">
                <a:latin typeface="Arial" panose="020B0604020202020204" pitchFamily="34" charset="0"/>
                <a:cs typeface="Arial" panose="020B0604020202020204" pitchFamily="34" charset="0"/>
              </a:rPr>
              <a:t> </a:t>
            </a:r>
            <a:r>
              <a:rPr lang="en-US" sz="2000" spc="20" dirty="0">
                <a:latin typeface="Arial" panose="020B0604020202020204" pitchFamily="34" charset="0"/>
                <a:cs typeface="Arial" panose="020B0604020202020204" pitchFamily="34" charset="0"/>
              </a:rPr>
              <a:t>into</a:t>
            </a:r>
            <a:r>
              <a:rPr lang="en-US" sz="2000" spc="-165" dirty="0">
                <a:latin typeface="Arial" panose="020B0604020202020204" pitchFamily="34" charset="0"/>
                <a:cs typeface="Arial" panose="020B0604020202020204" pitchFamily="34" charset="0"/>
              </a:rPr>
              <a:t> </a:t>
            </a:r>
            <a:r>
              <a:rPr lang="en-US" sz="2000" spc="45" dirty="0">
                <a:latin typeface="Arial" panose="020B0604020202020204" pitchFamily="34" charset="0"/>
                <a:cs typeface="Arial" panose="020B0604020202020204" pitchFamily="34" charset="0"/>
              </a:rPr>
              <a:t>4</a:t>
            </a:r>
            <a:r>
              <a:rPr lang="en-US" sz="2000" spc="-165" dirty="0">
                <a:latin typeface="Arial" panose="020B0604020202020204" pitchFamily="34" charset="0"/>
                <a:cs typeface="Arial" panose="020B0604020202020204" pitchFamily="34" charset="0"/>
              </a:rPr>
              <a:t> </a:t>
            </a:r>
            <a:r>
              <a:rPr lang="en-US" sz="2000" spc="-35" dirty="0">
                <a:latin typeface="Arial" panose="020B0604020202020204" pitchFamily="34" charset="0"/>
                <a:cs typeface="Arial" panose="020B0604020202020204" pitchFamily="34" charset="0"/>
              </a:rPr>
              <a:t>categories:</a:t>
            </a:r>
            <a:endParaRPr lang="en-US" sz="2000" dirty="0">
              <a:latin typeface="Arial" panose="020B0604020202020204" pitchFamily="34" charset="0"/>
              <a:cs typeface="Arial" panose="020B0604020202020204" pitchFamily="34" charset="0"/>
            </a:endParaRPr>
          </a:p>
          <a:p>
            <a:pPr marL="469900" lvl="1" indent="-367030">
              <a:lnSpc>
                <a:spcPct val="100000"/>
              </a:lnSpc>
              <a:buClr>
                <a:schemeClr val="accent1"/>
              </a:buClr>
              <a:buFont typeface="Wingdings" panose="05000000000000000000" pitchFamily="2" charset="2"/>
              <a:buChar char="q"/>
              <a:tabLst>
                <a:tab pos="469265" algn="l"/>
                <a:tab pos="469900" algn="l"/>
              </a:tabLst>
            </a:pPr>
            <a:r>
              <a:rPr lang="en-US" sz="2000" spc="-35" dirty="0">
                <a:latin typeface="Arial" panose="020B0604020202020204" pitchFamily="34" charset="0"/>
                <a:cs typeface="Arial" panose="020B0604020202020204" pitchFamily="34" charset="0"/>
              </a:rPr>
              <a:t>Rating:</a:t>
            </a:r>
            <a:r>
              <a:rPr lang="en-US" sz="2000" spc="-170" dirty="0">
                <a:latin typeface="Arial" panose="020B0604020202020204" pitchFamily="34" charset="0"/>
                <a:cs typeface="Arial" panose="020B0604020202020204" pitchFamily="34" charset="0"/>
              </a:rPr>
              <a:t> </a:t>
            </a:r>
            <a:r>
              <a:rPr lang="en-US" sz="2000" spc="-65" dirty="0">
                <a:latin typeface="Arial" panose="020B0604020202020204" pitchFamily="34" charset="0"/>
                <a:cs typeface="Arial" panose="020B0604020202020204" pitchFamily="34" charset="0"/>
              </a:rPr>
              <a:t>4-5</a:t>
            </a:r>
            <a:r>
              <a:rPr lang="en-US" sz="2000" spc="-17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t>
            </a:r>
            <a:r>
              <a:rPr lang="en-US" sz="2000" spc="-430" dirty="0">
                <a:latin typeface="Arial" panose="020B0604020202020204" pitchFamily="34" charset="0"/>
                <a:cs typeface="Arial" panose="020B0604020202020204" pitchFamily="34" charset="0"/>
              </a:rPr>
              <a:t> </a:t>
            </a:r>
            <a:r>
              <a:rPr lang="en-US" sz="2000" spc="-15" dirty="0">
                <a:latin typeface="Arial" panose="020B0604020202020204" pitchFamily="34" charset="0"/>
                <a:cs typeface="Arial" panose="020B0604020202020204" pitchFamily="34" charset="0"/>
              </a:rPr>
              <a:t>Top</a:t>
            </a:r>
            <a:r>
              <a:rPr lang="en-US" sz="2000" spc="-170" dirty="0">
                <a:latin typeface="Arial" panose="020B0604020202020204" pitchFamily="34" charset="0"/>
                <a:cs typeface="Arial" panose="020B0604020202020204" pitchFamily="34" charset="0"/>
              </a:rPr>
              <a:t> </a:t>
            </a:r>
            <a:r>
              <a:rPr lang="en-US" sz="2000" spc="20" dirty="0">
                <a:latin typeface="Arial" panose="020B0604020202020204" pitchFamily="34" charset="0"/>
                <a:cs typeface="Arial" panose="020B0604020202020204" pitchFamily="34" charset="0"/>
              </a:rPr>
              <a:t>Rated</a:t>
            </a:r>
            <a:endParaRPr lang="en-US" sz="2000" dirty="0">
              <a:latin typeface="Arial" panose="020B0604020202020204" pitchFamily="34" charset="0"/>
              <a:cs typeface="Arial" panose="020B0604020202020204" pitchFamily="34" charset="0"/>
            </a:endParaRPr>
          </a:p>
          <a:p>
            <a:pPr marL="469900" lvl="1" indent="-367030">
              <a:lnSpc>
                <a:spcPct val="100000"/>
              </a:lnSpc>
              <a:buClr>
                <a:schemeClr val="accent1"/>
              </a:buClr>
              <a:buFont typeface="Wingdings" panose="05000000000000000000" pitchFamily="2" charset="2"/>
              <a:buChar char="q"/>
              <a:tabLst>
                <a:tab pos="469265" algn="l"/>
                <a:tab pos="469900" algn="l"/>
              </a:tabLst>
            </a:pPr>
            <a:r>
              <a:rPr lang="en-US" sz="2000" spc="-35" dirty="0">
                <a:latin typeface="Arial" panose="020B0604020202020204" pitchFamily="34" charset="0"/>
                <a:cs typeface="Arial" panose="020B0604020202020204" pitchFamily="34" charset="0"/>
              </a:rPr>
              <a:t>Rating:</a:t>
            </a:r>
            <a:r>
              <a:rPr lang="en-US" sz="2000" spc="-170" dirty="0">
                <a:latin typeface="Arial" panose="020B0604020202020204" pitchFamily="34" charset="0"/>
                <a:cs typeface="Arial" panose="020B0604020202020204" pitchFamily="34" charset="0"/>
              </a:rPr>
              <a:t> </a:t>
            </a:r>
            <a:r>
              <a:rPr lang="en-US" sz="2000" spc="-70" dirty="0">
                <a:latin typeface="Arial" panose="020B0604020202020204" pitchFamily="34" charset="0"/>
                <a:cs typeface="Arial" panose="020B0604020202020204" pitchFamily="34" charset="0"/>
              </a:rPr>
              <a:t>3-4</a:t>
            </a:r>
            <a:r>
              <a:rPr lang="en-US" sz="2000" spc="-17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t>
            </a:r>
            <a:r>
              <a:rPr lang="en-US" sz="2000" spc="-434" dirty="0">
                <a:latin typeface="Arial" panose="020B0604020202020204" pitchFamily="34" charset="0"/>
                <a:cs typeface="Arial" panose="020B0604020202020204" pitchFamily="34" charset="0"/>
              </a:rPr>
              <a:t> </a:t>
            </a:r>
            <a:r>
              <a:rPr lang="en-US" sz="2000" spc="10" dirty="0">
                <a:latin typeface="Arial" panose="020B0604020202020204" pitchFamily="34" charset="0"/>
                <a:cs typeface="Arial" panose="020B0604020202020204" pitchFamily="34" charset="0"/>
              </a:rPr>
              <a:t>Above</a:t>
            </a:r>
            <a:r>
              <a:rPr lang="en-US" sz="2000" spc="-170" dirty="0">
                <a:latin typeface="Arial" panose="020B0604020202020204" pitchFamily="34" charset="0"/>
                <a:cs typeface="Arial" panose="020B0604020202020204" pitchFamily="34" charset="0"/>
              </a:rPr>
              <a:t> </a:t>
            </a:r>
            <a:r>
              <a:rPr lang="en-US" sz="2000" spc="-10" dirty="0">
                <a:latin typeface="Arial" panose="020B0604020202020204" pitchFamily="34" charset="0"/>
                <a:cs typeface="Arial" panose="020B0604020202020204" pitchFamily="34" charset="0"/>
              </a:rPr>
              <a:t>Average</a:t>
            </a:r>
            <a:endParaRPr lang="en-US" sz="2000" dirty="0">
              <a:latin typeface="Arial" panose="020B0604020202020204" pitchFamily="34" charset="0"/>
              <a:cs typeface="Arial" panose="020B0604020202020204" pitchFamily="34" charset="0"/>
            </a:endParaRPr>
          </a:p>
          <a:p>
            <a:pPr marL="469900" lvl="1" indent="-367030">
              <a:lnSpc>
                <a:spcPct val="100000"/>
              </a:lnSpc>
              <a:buClr>
                <a:schemeClr val="accent1"/>
              </a:buClr>
              <a:buFont typeface="Wingdings" panose="05000000000000000000" pitchFamily="2" charset="2"/>
              <a:buChar char="q"/>
              <a:tabLst>
                <a:tab pos="469265" algn="l"/>
                <a:tab pos="469900" algn="l"/>
              </a:tabLst>
            </a:pPr>
            <a:r>
              <a:rPr lang="en-US" sz="2000" spc="-35" dirty="0">
                <a:latin typeface="Arial" panose="020B0604020202020204" pitchFamily="34" charset="0"/>
                <a:cs typeface="Arial" panose="020B0604020202020204" pitchFamily="34" charset="0"/>
              </a:rPr>
              <a:t>Rating: </a:t>
            </a:r>
            <a:r>
              <a:rPr lang="en-US" sz="2000" spc="-145" dirty="0">
                <a:latin typeface="Arial" panose="020B0604020202020204" pitchFamily="34" charset="0"/>
                <a:cs typeface="Arial" panose="020B0604020202020204" pitchFamily="34" charset="0"/>
              </a:rPr>
              <a:t>2-3 </a:t>
            </a:r>
            <a:r>
              <a:rPr lang="en-US" sz="2000" dirty="0">
                <a:latin typeface="Arial" panose="020B0604020202020204" pitchFamily="34" charset="0"/>
                <a:cs typeface="Arial" panose="020B0604020202020204" pitchFamily="34" charset="0"/>
              </a:rPr>
              <a:t>⇒</a:t>
            </a:r>
            <a:r>
              <a:rPr lang="en-US" sz="2000" spc="-590" dirty="0">
                <a:latin typeface="Arial" panose="020B0604020202020204" pitchFamily="34" charset="0"/>
                <a:cs typeface="Arial" panose="020B0604020202020204" pitchFamily="34" charset="0"/>
              </a:rPr>
              <a:t> </a:t>
            </a:r>
            <a:r>
              <a:rPr lang="en-US" sz="2000" spc="-10" dirty="0">
                <a:latin typeface="Arial" panose="020B0604020202020204" pitchFamily="34" charset="0"/>
                <a:cs typeface="Arial" panose="020B0604020202020204" pitchFamily="34" charset="0"/>
              </a:rPr>
              <a:t>Average</a:t>
            </a:r>
            <a:endParaRPr lang="en-US" sz="2000" dirty="0">
              <a:latin typeface="Arial" panose="020B0604020202020204" pitchFamily="34" charset="0"/>
              <a:cs typeface="Arial" panose="020B0604020202020204" pitchFamily="34" charset="0"/>
            </a:endParaRPr>
          </a:p>
          <a:p>
            <a:pPr marL="469900" lvl="1" indent="-367030">
              <a:lnSpc>
                <a:spcPct val="100000"/>
              </a:lnSpc>
              <a:buClr>
                <a:schemeClr val="accent1"/>
              </a:buClr>
              <a:buFont typeface="Wingdings" panose="05000000000000000000" pitchFamily="2" charset="2"/>
              <a:buChar char="q"/>
              <a:tabLst>
                <a:tab pos="469265" algn="l"/>
                <a:tab pos="469900" algn="l"/>
              </a:tabLst>
            </a:pPr>
            <a:r>
              <a:rPr lang="en-US" sz="2000" spc="-35" dirty="0">
                <a:latin typeface="Arial" panose="020B0604020202020204" pitchFamily="34" charset="0"/>
                <a:cs typeface="Arial" panose="020B0604020202020204" pitchFamily="34" charset="0"/>
              </a:rPr>
              <a:t>Rating: </a:t>
            </a:r>
            <a:r>
              <a:rPr lang="en-US" sz="2000" spc="-260" dirty="0">
                <a:latin typeface="Arial" panose="020B0604020202020204" pitchFamily="34" charset="0"/>
                <a:cs typeface="Arial" panose="020B0604020202020204" pitchFamily="34" charset="0"/>
              </a:rPr>
              <a:t>1-2 </a:t>
            </a:r>
            <a:r>
              <a:rPr lang="en-US" sz="2000" dirty="0">
                <a:latin typeface="Arial" panose="020B0604020202020204" pitchFamily="34" charset="0"/>
                <a:cs typeface="Arial" panose="020B0604020202020204" pitchFamily="34" charset="0"/>
              </a:rPr>
              <a:t>⇒</a:t>
            </a:r>
            <a:r>
              <a:rPr lang="en-US" sz="2000" spc="-685" dirty="0">
                <a:latin typeface="Arial" panose="020B0604020202020204" pitchFamily="34" charset="0"/>
                <a:cs typeface="Arial" panose="020B0604020202020204" pitchFamily="34" charset="0"/>
              </a:rPr>
              <a:t> </a:t>
            </a:r>
            <a:r>
              <a:rPr lang="en-US" sz="2000" spc="45" dirty="0">
                <a:latin typeface="Arial" panose="020B0604020202020204" pitchFamily="34" charset="0"/>
                <a:cs typeface="Arial" panose="020B0604020202020204" pitchFamily="34" charset="0"/>
              </a:rPr>
              <a:t>Below </a:t>
            </a:r>
            <a:r>
              <a:rPr lang="en-US" sz="2000" spc="-10" dirty="0">
                <a:latin typeface="Arial" panose="020B0604020202020204" pitchFamily="34" charset="0"/>
                <a:cs typeface="Arial" panose="020B0604020202020204" pitchFamily="34" charset="0"/>
              </a:rPr>
              <a:t>Average</a:t>
            </a:r>
            <a:endParaRPr lang="en-US" sz="2000" dirty="0">
              <a:latin typeface="Arial" panose="020B0604020202020204" pitchFamily="34" charset="0"/>
              <a:cs typeface="Arial" panose="020B0604020202020204" pitchFamily="34" charset="0"/>
            </a:endParaRPr>
          </a:p>
          <a:p>
            <a:pPr marL="469265" marR="5080" indent="-457200" algn="just">
              <a:lnSpc>
                <a:spcPct val="100000"/>
              </a:lnSpc>
              <a:buClr>
                <a:schemeClr val="accent1"/>
              </a:buClr>
              <a:buFont typeface="Wingdings" panose="05000000000000000000" pitchFamily="2" charset="2"/>
              <a:buChar char="q"/>
              <a:tabLst>
                <a:tab pos="469900" algn="l"/>
              </a:tabLst>
            </a:pPr>
            <a:r>
              <a:rPr lang="en-US" sz="2000" spc="5" dirty="0">
                <a:latin typeface="Arial" panose="020B0604020202020204" pitchFamily="34" charset="0"/>
                <a:cs typeface="Arial" panose="020B0604020202020204" pitchFamily="34" charset="0"/>
              </a:rPr>
              <a:t>The </a:t>
            </a:r>
            <a:r>
              <a:rPr lang="en-US" sz="2000" spc="-15" dirty="0">
                <a:latin typeface="Arial" panose="020B0604020202020204" pitchFamily="34" charset="0"/>
                <a:cs typeface="Arial" panose="020B0604020202020204" pitchFamily="34" charset="0"/>
              </a:rPr>
              <a:t>majority </a:t>
            </a:r>
            <a:r>
              <a:rPr lang="en-US" sz="2000" spc="5" dirty="0">
                <a:latin typeface="Arial" panose="020B0604020202020204" pitchFamily="34" charset="0"/>
                <a:cs typeface="Arial" panose="020B0604020202020204" pitchFamily="34" charset="0"/>
              </a:rPr>
              <a:t>of </a:t>
            </a:r>
            <a:r>
              <a:rPr lang="en-US" sz="2000" spc="35" dirty="0">
                <a:latin typeface="Arial" panose="020B0604020202020204" pitchFamily="34" charset="0"/>
                <a:cs typeface="Arial" panose="020B0604020202020204" pitchFamily="34" charset="0"/>
              </a:rPr>
              <a:t>the </a:t>
            </a:r>
            <a:r>
              <a:rPr lang="en-US" sz="2000" spc="30" dirty="0">
                <a:latin typeface="Arial" panose="020B0604020202020204" pitchFamily="34" charset="0"/>
                <a:cs typeface="Arial" panose="020B0604020202020204" pitchFamily="34" charset="0"/>
              </a:rPr>
              <a:t>apps in  </a:t>
            </a:r>
            <a:r>
              <a:rPr lang="en-US" sz="2000" spc="35" dirty="0">
                <a:latin typeface="Arial" panose="020B0604020202020204" pitchFamily="34" charset="0"/>
                <a:cs typeface="Arial" panose="020B0604020202020204" pitchFamily="34" charset="0"/>
              </a:rPr>
              <a:t>the </a:t>
            </a:r>
            <a:r>
              <a:rPr lang="en-US" sz="2000" spc="15" dirty="0">
                <a:latin typeface="Arial" panose="020B0604020202020204" pitchFamily="34" charset="0"/>
                <a:cs typeface="Arial" panose="020B0604020202020204" pitchFamily="34" charset="0"/>
              </a:rPr>
              <a:t>Play </a:t>
            </a:r>
            <a:r>
              <a:rPr lang="en-US" sz="2000" spc="-35" dirty="0">
                <a:latin typeface="Arial" panose="020B0604020202020204" pitchFamily="34" charset="0"/>
                <a:cs typeface="Arial" panose="020B0604020202020204" pitchFamily="34" charset="0"/>
              </a:rPr>
              <a:t>Store </a:t>
            </a:r>
            <a:r>
              <a:rPr lang="en-US" sz="2000" spc="-220" dirty="0">
                <a:latin typeface="Arial" panose="020B0604020202020204" pitchFamily="34" charset="0"/>
                <a:cs typeface="Arial" panose="020B0604020202020204" pitchFamily="34" charset="0"/>
              </a:rPr>
              <a:t>(~80%) </a:t>
            </a:r>
            <a:r>
              <a:rPr lang="en-US" sz="2000" spc="-30" dirty="0">
                <a:latin typeface="Arial" panose="020B0604020202020204" pitchFamily="34" charset="0"/>
                <a:cs typeface="Arial" panose="020B0604020202020204" pitchFamily="34" charset="0"/>
              </a:rPr>
              <a:t>are </a:t>
            </a:r>
            <a:r>
              <a:rPr lang="en-US" sz="2000" spc="40" dirty="0">
                <a:latin typeface="Arial" panose="020B0604020202020204" pitchFamily="34" charset="0"/>
                <a:cs typeface="Arial" panose="020B0604020202020204" pitchFamily="34" charset="0"/>
              </a:rPr>
              <a:t>top  </a:t>
            </a:r>
            <a:r>
              <a:rPr lang="en-US" sz="2000" spc="-45" dirty="0">
                <a:latin typeface="Arial" panose="020B0604020202020204" pitchFamily="34" charset="0"/>
                <a:cs typeface="Arial" panose="020B0604020202020204" pitchFamily="34" charset="0"/>
              </a:rPr>
              <a:t>rated.</a:t>
            </a:r>
            <a:endParaRPr lang="en-US" sz="2000" dirty="0">
              <a:latin typeface="Arial" panose="020B0604020202020204" pitchFamily="34" charset="0"/>
              <a:cs typeface="Arial" panose="020B0604020202020204" pitchFamily="34" charset="0"/>
            </a:endParaRPr>
          </a:p>
          <a:p>
            <a:pPr marL="469265" marR="5080" indent="-457200" algn="just">
              <a:lnSpc>
                <a:spcPct val="100000"/>
              </a:lnSpc>
              <a:buClr>
                <a:schemeClr val="accent1"/>
              </a:buClr>
              <a:buFont typeface="Wingdings" panose="05000000000000000000" pitchFamily="2" charset="2"/>
              <a:buChar char="q"/>
              <a:tabLst>
                <a:tab pos="469900" algn="l"/>
              </a:tabLst>
            </a:pPr>
            <a:r>
              <a:rPr lang="en-US" sz="2000" spc="-20" dirty="0">
                <a:latin typeface="Arial" panose="020B0604020202020204" pitchFamily="34" charset="0"/>
                <a:cs typeface="Arial" panose="020B0604020202020204" pitchFamily="34" charset="0"/>
              </a:rPr>
              <a:t>This </a:t>
            </a:r>
            <a:r>
              <a:rPr lang="en-US" sz="2000" spc="25" dirty="0">
                <a:latin typeface="Arial" panose="020B0604020202020204" pitchFamily="34" charset="0"/>
                <a:cs typeface="Arial" panose="020B0604020202020204" pitchFamily="34" charset="0"/>
              </a:rPr>
              <a:t>implies that </a:t>
            </a:r>
            <a:r>
              <a:rPr lang="en-US" sz="2000" spc="35" dirty="0">
                <a:latin typeface="Arial" panose="020B0604020202020204" pitchFamily="34" charset="0"/>
                <a:cs typeface="Arial" panose="020B0604020202020204" pitchFamily="34" charset="0"/>
              </a:rPr>
              <a:t>the</a:t>
            </a:r>
            <a:r>
              <a:rPr lang="en-US" sz="2000" spc="-260" dirty="0">
                <a:latin typeface="Arial" panose="020B0604020202020204" pitchFamily="34" charset="0"/>
                <a:cs typeface="Arial" panose="020B0604020202020204" pitchFamily="34" charset="0"/>
              </a:rPr>
              <a:t> </a:t>
            </a:r>
            <a:r>
              <a:rPr lang="en-US" sz="2000" spc="-15" dirty="0">
                <a:latin typeface="Arial" panose="020B0604020202020204" pitchFamily="34" charset="0"/>
                <a:cs typeface="Arial" panose="020B0604020202020204" pitchFamily="34" charset="0"/>
              </a:rPr>
              <a:t>majority  </a:t>
            </a:r>
            <a:r>
              <a:rPr lang="en-US" sz="2000" spc="5" dirty="0">
                <a:latin typeface="Arial" panose="020B0604020202020204" pitchFamily="34" charset="0"/>
                <a:cs typeface="Arial" panose="020B0604020202020204" pitchFamily="34" charset="0"/>
              </a:rPr>
              <a:t>of </a:t>
            </a:r>
            <a:r>
              <a:rPr lang="en-US" sz="2000" spc="35" dirty="0">
                <a:latin typeface="Arial" panose="020B0604020202020204" pitchFamily="34" charset="0"/>
                <a:cs typeface="Arial" panose="020B0604020202020204" pitchFamily="34" charset="0"/>
              </a:rPr>
              <a:t>the </a:t>
            </a:r>
            <a:r>
              <a:rPr lang="en-US" sz="2000" spc="-20" dirty="0">
                <a:latin typeface="Arial" panose="020B0604020202020204" pitchFamily="34" charset="0"/>
                <a:cs typeface="Arial" panose="020B0604020202020204" pitchFamily="34" charset="0"/>
              </a:rPr>
              <a:t>users </a:t>
            </a:r>
            <a:r>
              <a:rPr lang="en-US" sz="2000" spc="-30" dirty="0">
                <a:latin typeface="Arial" panose="020B0604020202020204" pitchFamily="34" charset="0"/>
                <a:cs typeface="Arial" panose="020B0604020202020204" pitchFamily="34" charset="0"/>
              </a:rPr>
              <a:t>are </a:t>
            </a:r>
            <a:r>
              <a:rPr lang="en-US" sz="2000" spc="25" dirty="0">
                <a:latin typeface="Arial" panose="020B0604020202020204" pitchFamily="34" charset="0"/>
                <a:cs typeface="Arial" panose="020B0604020202020204" pitchFamily="34" charset="0"/>
              </a:rPr>
              <a:t>happy </a:t>
            </a:r>
            <a:r>
              <a:rPr lang="en-US" sz="2000" spc="50" dirty="0">
                <a:latin typeface="Arial" panose="020B0604020202020204" pitchFamily="34" charset="0"/>
                <a:cs typeface="Arial" panose="020B0604020202020204" pitchFamily="34" charset="0"/>
              </a:rPr>
              <a:t>with  </a:t>
            </a:r>
            <a:r>
              <a:rPr lang="en-US" sz="2000" spc="35" dirty="0">
                <a:latin typeface="Arial" panose="020B0604020202020204" pitchFamily="34" charset="0"/>
                <a:cs typeface="Arial" panose="020B0604020202020204" pitchFamily="34" charset="0"/>
              </a:rPr>
              <a:t>the </a:t>
            </a:r>
            <a:r>
              <a:rPr lang="en-US" sz="2000" spc="-20" dirty="0">
                <a:latin typeface="Arial" panose="020B0604020202020204" pitchFamily="34" charset="0"/>
                <a:cs typeface="Arial" panose="020B0604020202020204" pitchFamily="34" charset="0"/>
              </a:rPr>
              <a:t>services </a:t>
            </a:r>
            <a:r>
              <a:rPr lang="en-US" sz="2000" spc="-5" dirty="0">
                <a:latin typeface="Arial" panose="020B0604020202020204" pitchFamily="34" charset="0"/>
                <a:cs typeface="Arial" panose="020B0604020202020204" pitchFamily="34" charset="0"/>
              </a:rPr>
              <a:t>received </a:t>
            </a:r>
            <a:r>
              <a:rPr lang="en-US" sz="2000" spc="-40" dirty="0">
                <a:latin typeface="Arial" panose="020B0604020202020204" pitchFamily="34" charset="0"/>
                <a:cs typeface="Arial" panose="020B0604020202020204" pitchFamily="34" charset="0"/>
              </a:rPr>
              <a:t>via </a:t>
            </a:r>
            <a:r>
              <a:rPr lang="en-US" sz="2000" spc="35" dirty="0">
                <a:latin typeface="Arial" panose="020B0604020202020204" pitchFamily="34" charset="0"/>
                <a:cs typeface="Arial" panose="020B0604020202020204" pitchFamily="34" charset="0"/>
              </a:rPr>
              <a:t>the  </a:t>
            </a:r>
            <a:r>
              <a:rPr lang="en-US" sz="2000" spc="-5" dirty="0">
                <a:latin typeface="Arial" panose="020B0604020202020204" pitchFamily="34" charset="0"/>
                <a:cs typeface="Arial" panose="020B0604020202020204" pitchFamily="34" charset="0"/>
              </a:rPr>
              <a:t>respective</a:t>
            </a:r>
            <a:r>
              <a:rPr lang="en-US" sz="2000" spc="-170" dirty="0">
                <a:latin typeface="Arial" panose="020B0604020202020204" pitchFamily="34" charset="0"/>
                <a:cs typeface="Arial" panose="020B0604020202020204" pitchFamily="34" charset="0"/>
              </a:rPr>
              <a:t> </a:t>
            </a:r>
            <a:r>
              <a:rPr lang="en-US" sz="2000" spc="-35" dirty="0">
                <a:latin typeface="Arial" panose="020B0604020202020204" pitchFamily="34" charset="0"/>
                <a:cs typeface="Arial" panose="020B0604020202020204" pitchFamily="34" charset="0"/>
              </a:rPr>
              <a:t>app.</a:t>
            </a:r>
            <a:endParaRPr lang="en-US" sz="2000"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332168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151890-8D74-FBA1-B38D-CE6B7AE229DD}"/>
              </a:ext>
            </a:extLst>
          </p:cNvPr>
          <p:cNvSpPr txBox="1"/>
          <p:nvPr/>
        </p:nvSpPr>
        <p:spPr>
          <a:xfrm>
            <a:off x="350520" y="568896"/>
            <a:ext cx="6096000" cy="677108"/>
          </a:xfrm>
          <a:prstGeom prst="rect">
            <a:avLst/>
          </a:prstGeom>
          <a:noFill/>
        </p:spPr>
        <p:txBody>
          <a:bodyPr wrap="square">
            <a:spAutoFit/>
          </a:bodyPr>
          <a:lstStyle/>
          <a:p>
            <a:pPr marL="285750" indent="-285750" eaLnBrk="0" fontAlgn="base" hangingPunct="0">
              <a:spcBef>
                <a:spcPct val="0"/>
              </a:spcBef>
              <a:spcAft>
                <a:spcPct val="0"/>
              </a:spcAft>
              <a:buClr>
                <a:schemeClr val="accent1"/>
              </a:buClr>
              <a:buFont typeface="Wingdings" panose="05000000000000000000" pitchFamily="2" charset="2"/>
              <a:buChar char="q"/>
            </a:pPr>
            <a:r>
              <a:rPr lang="en-US" sz="2400" b="1" dirty="0">
                <a:solidFill>
                  <a:schemeClr val="tx2">
                    <a:lumMod val="50000"/>
                  </a:schemeClr>
                </a:solidFill>
                <a:effectLst/>
                <a:latin typeface="Arial" panose="020B0604020202020204" pitchFamily="34" charset="0"/>
                <a:cs typeface="Arial" panose="020B0604020202020204" pitchFamily="34" charset="0"/>
              </a:rPr>
              <a:t>Top 10 installed apps in any category</a:t>
            </a:r>
          </a:p>
          <a:p>
            <a:pPr marL="171450" marR="0" lvl="0" indent="-17145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q"/>
              <a:tabLst/>
            </a:pPr>
            <a:endParaRPr kumimoji="0" lang="en-US" altLang="en-US" sz="1400" b="0" i="0" u="none" strike="noStrike" cap="none" normalizeH="0" baseline="0" dirty="0">
              <a:ln>
                <a:noFill/>
              </a:ln>
              <a:solidFill>
                <a:schemeClr val="tx2">
                  <a:lumMod val="50000"/>
                </a:schemeClr>
              </a:solidFill>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9971E35-1FD2-4596-1387-82B13BF81C07}"/>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41960" y="1138372"/>
            <a:ext cx="8430476" cy="5373671"/>
          </a:xfrm>
          <a:prstGeom prst="rect">
            <a:avLst/>
          </a:prstGeom>
        </p:spPr>
      </p:pic>
      <p:sp>
        <p:nvSpPr>
          <p:cNvPr id="7" name="TextBox 6">
            <a:extLst>
              <a:ext uri="{FF2B5EF4-FFF2-40B4-BE49-F238E27FC236}">
                <a16:creationId xmlns:a16="http://schemas.microsoft.com/office/drawing/2014/main" id="{CE55D3BF-3650-62B0-B8E6-FA66041DDC6C}"/>
              </a:ext>
            </a:extLst>
          </p:cNvPr>
          <p:cNvSpPr txBox="1"/>
          <p:nvPr/>
        </p:nvSpPr>
        <p:spPr>
          <a:xfrm>
            <a:off x="9041490" y="1804757"/>
            <a:ext cx="2708550" cy="2862322"/>
          </a:xfrm>
          <a:prstGeom prst="rect">
            <a:avLst/>
          </a:prstGeom>
          <a:noFill/>
        </p:spPr>
        <p:txBody>
          <a:bodyPr wrap="square">
            <a:spAutoFit/>
          </a:bodyPr>
          <a:lstStyle/>
          <a:p>
            <a:pPr marL="12700" marR="5080">
              <a:lnSpc>
                <a:spcPct val="100000"/>
              </a:lnSpc>
              <a:spcBef>
                <a:spcPts val="95"/>
              </a:spcBef>
            </a:pPr>
            <a:r>
              <a:rPr lang="en-US" sz="2000" spc="30" dirty="0">
                <a:latin typeface="Arial" panose="020B0604020202020204" pitchFamily="34" charset="0"/>
                <a:cs typeface="Arial" panose="020B0604020202020204" pitchFamily="34" charset="0"/>
              </a:rPr>
              <a:t>This graph </a:t>
            </a:r>
            <a:r>
              <a:rPr lang="en-US" sz="2000" spc="15" dirty="0">
                <a:latin typeface="Arial" panose="020B0604020202020204" pitchFamily="34" charset="0"/>
                <a:cs typeface="Arial" panose="020B0604020202020204" pitchFamily="34" charset="0"/>
              </a:rPr>
              <a:t>shows </a:t>
            </a:r>
            <a:r>
              <a:rPr lang="en-US" sz="2000" spc="30" dirty="0">
                <a:latin typeface="Arial" panose="020B0604020202020204" pitchFamily="34" charset="0"/>
                <a:cs typeface="Arial" panose="020B0604020202020204" pitchFamily="34" charset="0"/>
              </a:rPr>
              <a:t>the </a:t>
            </a:r>
            <a:r>
              <a:rPr lang="en-US" sz="2000" spc="40" dirty="0">
                <a:latin typeface="Arial" panose="020B0604020202020204" pitchFamily="34" charset="0"/>
                <a:cs typeface="Arial" panose="020B0604020202020204" pitchFamily="34" charset="0"/>
              </a:rPr>
              <a:t>top </a:t>
            </a:r>
            <a:r>
              <a:rPr lang="en-US" sz="2000" spc="5" dirty="0">
                <a:latin typeface="Arial" panose="020B0604020202020204" pitchFamily="34" charset="0"/>
                <a:cs typeface="Arial" panose="020B0604020202020204" pitchFamily="34" charset="0"/>
              </a:rPr>
              <a:t>installed  </a:t>
            </a:r>
            <a:r>
              <a:rPr lang="en-US" sz="2000" spc="20" dirty="0">
                <a:latin typeface="Arial" panose="020B0604020202020204" pitchFamily="34" charset="0"/>
                <a:cs typeface="Arial" panose="020B0604020202020204" pitchFamily="34" charset="0"/>
              </a:rPr>
              <a:t>apps </a:t>
            </a:r>
            <a:r>
              <a:rPr lang="en-US" sz="2000" spc="25" dirty="0">
                <a:latin typeface="Arial" panose="020B0604020202020204" pitchFamily="34" charset="0"/>
                <a:cs typeface="Arial" panose="020B0604020202020204" pitchFamily="34" charset="0"/>
              </a:rPr>
              <a:t>in </a:t>
            </a:r>
            <a:r>
              <a:rPr lang="en-US" sz="2000" spc="30" dirty="0">
                <a:latin typeface="Arial" panose="020B0604020202020204" pitchFamily="34" charset="0"/>
                <a:cs typeface="Arial" panose="020B0604020202020204" pitchFamily="34" charset="0"/>
              </a:rPr>
              <a:t>the </a:t>
            </a:r>
            <a:r>
              <a:rPr lang="en-US" sz="2000" b="1" spc="-20" dirty="0">
                <a:latin typeface="Arial" panose="020B0604020202020204" pitchFamily="34" charset="0"/>
                <a:cs typeface="Arial" panose="020B0604020202020204" pitchFamily="34" charset="0"/>
              </a:rPr>
              <a:t>‘Games’  </a:t>
            </a:r>
            <a:r>
              <a:rPr lang="en-US" sz="2000" spc="-25" dirty="0">
                <a:latin typeface="Arial" panose="020B0604020202020204" pitchFamily="34" charset="0"/>
                <a:cs typeface="Arial" panose="020B0604020202020204" pitchFamily="34" charset="0"/>
              </a:rPr>
              <a:t>category. </a:t>
            </a:r>
            <a:r>
              <a:rPr lang="en-US" sz="2000" spc="20" dirty="0">
                <a:latin typeface="Arial" panose="020B0604020202020204" pitchFamily="34" charset="0"/>
                <a:cs typeface="Arial" panose="020B0604020202020204" pitchFamily="34" charset="0"/>
              </a:rPr>
              <a:t>Further</a:t>
            </a:r>
            <a:r>
              <a:rPr lang="en-US" sz="2000" spc="-254" dirty="0">
                <a:latin typeface="Arial" panose="020B0604020202020204" pitchFamily="34" charset="0"/>
                <a:cs typeface="Arial" panose="020B0604020202020204" pitchFamily="34" charset="0"/>
              </a:rPr>
              <a:t> </a:t>
            </a:r>
            <a:r>
              <a:rPr lang="en-US" sz="2000" spc="30" dirty="0">
                <a:latin typeface="Arial" panose="020B0604020202020204" pitchFamily="34" charset="0"/>
                <a:cs typeface="Arial" panose="020B0604020202020204" pitchFamily="34" charset="0"/>
              </a:rPr>
              <a:t>looking  </a:t>
            </a:r>
            <a:r>
              <a:rPr lang="en-US" sz="2000" spc="25" dirty="0">
                <a:latin typeface="Arial" panose="020B0604020202020204" pitchFamily="34" charset="0"/>
                <a:cs typeface="Arial" panose="020B0604020202020204" pitchFamily="34" charset="0"/>
              </a:rPr>
              <a:t>into</a:t>
            </a:r>
            <a:r>
              <a:rPr lang="en-US" sz="2000" spc="-155" dirty="0">
                <a:latin typeface="Arial" panose="020B0604020202020204" pitchFamily="34" charset="0"/>
                <a:cs typeface="Arial" panose="020B0604020202020204" pitchFamily="34" charset="0"/>
              </a:rPr>
              <a:t> </a:t>
            </a:r>
            <a:r>
              <a:rPr lang="en-US" sz="2000" spc="30" dirty="0">
                <a:latin typeface="Arial" panose="020B0604020202020204" pitchFamily="34" charset="0"/>
                <a:cs typeface="Arial" panose="020B0604020202020204" pitchFamily="34" charset="0"/>
              </a:rPr>
              <a:t>the</a:t>
            </a:r>
            <a:r>
              <a:rPr lang="en-US" sz="2000" spc="-155" dirty="0">
                <a:latin typeface="Arial" panose="020B0604020202020204" pitchFamily="34" charset="0"/>
                <a:cs typeface="Arial" panose="020B0604020202020204" pitchFamily="34" charset="0"/>
              </a:rPr>
              <a:t> </a:t>
            </a:r>
            <a:r>
              <a:rPr lang="en-US" sz="2000" spc="-10" dirty="0">
                <a:latin typeface="Arial" panose="020B0604020202020204" pitchFamily="34" charset="0"/>
                <a:cs typeface="Arial" panose="020B0604020202020204" pitchFamily="34" charset="0"/>
              </a:rPr>
              <a:t>play</a:t>
            </a:r>
            <a:r>
              <a:rPr lang="en-US" sz="2000" spc="-145" dirty="0">
                <a:latin typeface="Arial" panose="020B0604020202020204" pitchFamily="34" charset="0"/>
                <a:cs typeface="Arial" panose="020B0604020202020204" pitchFamily="34" charset="0"/>
              </a:rPr>
              <a:t> </a:t>
            </a:r>
            <a:r>
              <a:rPr lang="en-US" sz="2000" spc="-10" dirty="0">
                <a:latin typeface="Arial" panose="020B0604020202020204" pitchFamily="34" charset="0"/>
                <a:cs typeface="Arial" panose="020B0604020202020204" pitchFamily="34" charset="0"/>
              </a:rPr>
              <a:t>store</a:t>
            </a:r>
            <a:r>
              <a:rPr lang="en-US" sz="2000" spc="-150" dirty="0">
                <a:latin typeface="Arial" panose="020B0604020202020204" pitchFamily="34" charset="0"/>
                <a:cs typeface="Arial" panose="020B0604020202020204" pitchFamily="34" charset="0"/>
              </a:rPr>
              <a:t> </a:t>
            </a:r>
            <a:r>
              <a:rPr lang="en-US" sz="2000" spc="-30" dirty="0">
                <a:latin typeface="Arial" panose="020B0604020202020204" pitchFamily="34" charset="0"/>
                <a:cs typeface="Arial" panose="020B0604020202020204" pitchFamily="34" charset="0"/>
              </a:rPr>
              <a:t>reveals  </a:t>
            </a:r>
            <a:r>
              <a:rPr lang="en-US" sz="2000" spc="15" dirty="0">
                <a:latin typeface="Arial" panose="020B0604020202020204" pitchFamily="34" charset="0"/>
                <a:cs typeface="Arial" panose="020B0604020202020204" pitchFamily="34" charset="0"/>
              </a:rPr>
              <a:t>that </a:t>
            </a:r>
            <a:r>
              <a:rPr lang="en-US" sz="2000" spc="5" dirty="0">
                <a:latin typeface="Arial" panose="020B0604020202020204" pitchFamily="34" charset="0"/>
                <a:cs typeface="Arial" panose="020B0604020202020204" pitchFamily="34" charset="0"/>
              </a:rPr>
              <a:t>these </a:t>
            </a:r>
            <a:r>
              <a:rPr lang="en-US" sz="2000" spc="20" dirty="0">
                <a:latin typeface="Arial" panose="020B0604020202020204" pitchFamily="34" charset="0"/>
                <a:cs typeface="Arial" panose="020B0604020202020204" pitchFamily="34" charset="0"/>
              </a:rPr>
              <a:t>apps </a:t>
            </a:r>
            <a:r>
              <a:rPr lang="en-US" sz="2000" spc="-25" dirty="0">
                <a:latin typeface="Arial" panose="020B0604020202020204" pitchFamily="34" charset="0"/>
                <a:cs typeface="Arial" panose="020B0604020202020204" pitchFamily="34" charset="0"/>
              </a:rPr>
              <a:t>are </a:t>
            </a:r>
            <a:r>
              <a:rPr lang="en-US" sz="2000" spc="-15" dirty="0">
                <a:latin typeface="Arial" panose="020B0604020202020204" pitchFamily="34" charset="0"/>
                <a:cs typeface="Arial" panose="020B0604020202020204" pitchFamily="34" charset="0"/>
              </a:rPr>
              <a:t>light,  </a:t>
            </a:r>
            <a:r>
              <a:rPr lang="en-US" sz="2000" spc="-35" dirty="0">
                <a:latin typeface="Arial" panose="020B0604020202020204" pitchFamily="34" charset="0"/>
                <a:cs typeface="Arial" panose="020B0604020202020204" pitchFamily="34" charset="0"/>
              </a:rPr>
              <a:t>casual, </a:t>
            </a:r>
            <a:r>
              <a:rPr lang="en-US" sz="2000" spc="15" dirty="0">
                <a:latin typeface="Arial" panose="020B0604020202020204" pitchFamily="34" charset="0"/>
                <a:cs typeface="Arial" panose="020B0604020202020204" pitchFamily="34" charset="0"/>
              </a:rPr>
              <a:t>single </a:t>
            </a:r>
            <a:r>
              <a:rPr lang="en-US" sz="2000" spc="-15" dirty="0">
                <a:latin typeface="Arial" panose="020B0604020202020204" pitchFamily="34" charset="0"/>
                <a:cs typeface="Arial" panose="020B0604020202020204" pitchFamily="34" charset="0"/>
              </a:rPr>
              <a:t>player  games.</a:t>
            </a:r>
            <a:endParaRPr lang="en-US" sz="2000" dirty="0">
              <a:latin typeface="Arial" panose="020B0604020202020204" pitchFamily="34" charset="0"/>
              <a:cs typeface="Arial" panose="020B0604020202020204" pitchFamily="34" charset="0"/>
            </a:endParaRPr>
          </a:p>
        </p:txBody>
      </p:sp>
      <p:sp>
        <p:nvSpPr>
          <p:cNvPr id="8" name="object 7">
            <a:extLst>
              <a:ext uri="{FF2B5EF4-FFF2-40B4-BE49-F238E27FC236}">
                <a16:creationId xmlns:a16="http://schemas.microsoft.com/office/drawing/2014/main" id="{D863BF8F-2E56-66D5-65CC-31D625438A18}"/>
              </a:ext>
            </a:extLst>
          </p:cNvPr>
          <p:cNvSpPr/>
          <p:nvPr/>
        </p:nvSpPr>
        <p:spPr>
          <a:xfrm>
            <a:off x="9041490" y="1804756"/>
            <a:ext cx="2708550" cy="285072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2369819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02A40F-9758-008D-29E7-A2F073BBA5B2}"/>
              </a:ext>
            </a:extLst>
          </p:cNvPr>
          <p:cNvSpPr txBox="1"/>
          <p:nvPr/>
        </p:nvSpPr>
        <p:spPr>
          <a:xfrm>
            <a:off x="320040" y="531614"/>
            <a:ext cx="6096000" cy="461665"/>
          </a:xfrm>
          <a:prstGeom prst="rect">
            <a:avLst/>
          </a:prstGeom>
          <a:noFill/>
        </p:spPr>
        <p:txBody>
          <a:bodyPr wrap="square">
            <a:spAutoFit/>
          </a:bodyPr>
          <a:lstStyle/>
          <a:p>
            <a:pPr marL="285750" indent="-285750" eaLnBrk="0" fontAlgn="base" hangingPunct="0">
              <a:spcBef>
                <a:spcPct val="0"/>
              </a:spcBef>
              <a:spcAft>
                <a:spcPct val="0"/>
              </a:spcAft>
              <a:buClr>
                <a:schemeClr val="accent1"/>
              </a:buClr>
              <a:buFont typeface="Wingdings" panose="05000000000000000000" pitchFamily="2" charset="2"/>
              <a:buChar char="q"/>
            </a:pPr>
            <a:r>
              <a:rPr lang="en-US" sz="2400" b="1" dirty="0">
                <a:solidFill>
                  <a:schemeClr val="tx2">
                    <a:lumMod val="50000"/>
                  </a:schemeClr>
                </a:solidFill>
                <a:effectLst/>
                <a:latin typeface="Arial" panose="020B0604020202020204" pitchFamily="34" charset="0"/>
                <a:cs typeface="Arial" panose="020B0604020202020204" pitchFamily="34" charset="0"/>
              </a:rPr>
              <a:t>Top Free Apps</a:t>
            </a:r>
          </a:p>
        </p:txBody>
      </p:sp>
      <p:pic>
        <p:nvPicPr>
          <p:cNvPr id="6" name="Picture 5">
            <a:extLst>
              <a:ext uri="{FF2B5EF4-FFF2-40B4-BE49-F238E27FC236}">
                <a16:creationId xmlns:a16="http://schemas.microsoft.com/office/drawing/2014/main" id="{339C4565-7E58-0906-C6EA-DAAC6E57DE1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25000" y="1028308"/>
            <a:ext cx="11742000" cy="5313318"/>
          </a:xfrm>
          <a:prstGeom prst="roundRect">
            <a:avLst>
              <a:gd name="adj" fmla="val 4167"/>
            </a:avLst>
          </a:prstGeom>
          <a:solidFill>
            <a:srgbClr val="FFFFFF"/>
          </a:solidFill>
          <a:ln w="76200" cap="sq">
            <a:solidFill>
              <a:schemeClr val="bg1"/>
            </a:solidFill>
            <a:miter lim="800000"/>
          </a:ln>
          <a:effectLst>
            <a:reflection blurRad="12700" stA="28000" endPos="28000" dist="5000" dir="5400000" sy="-100000" algn="bl" rotWithShape="0"/>
          </a:effectLst>
        </p:spPr>
      </p:pic>
      <p:sp>
        <p:nvSpPr>
          <p:cNvPr id="7" name="TextBox 6">
            <a:extLst>
              <a:ext uri="{FF2B5EF4-FFF2-40B4-BE49-F238E27FC236}">
                <a16:creationId xmlns:a16="http://schemas.microsoft.com/office/drawing/2014/main" id="{A33B9854-5649-D276-AC2E-FF6CE2E55844}"/>
              </a:ext>
            </a:extLst>
          </p:cNvPr>
          <p:cNvSpPr txBox="1"/>
          <p:nvPr/>
        </p:nvSpPr>
        <p:spPr>
          <a:xfrm>
            <a:off x="3797166" y="1618337"/>
            <a:ext cx="5994599" cy="1826719"/>
          </a:xfrm>
          <a:prstGeom prst="rect">
            <a:avLst/>
          </a:prstGeom>
          <a:noFill/>
        </p:spPr>
        <p:txBody>
          <a:bodyPr wrap="square">
            <a:spAutoFit/>
          </a:bodyPr>
          <a:lstStyle/>
          <a:p>
            <a:pPr marL="469265" marR="9525" indent="-457200" algn="just">
              <a:lnSpc>
                <a:spcPct val="114999"/>
              </a:lnSpc>
              <a:spcBef>
                <a:spcPts val="100"/>
              </a:spcBef>
              <a:buClr>
                <a:schemeClr val="accent1"/>
              </a:buClr>
              <a:buFont typeface="Wingdings" panose="05000000000000000000" pitchFamily="2" charset="2"/>
              <a:buChar char="q"/>
              <a:tabLst>
                <a:tab pos="469900" algn="l"/>
              </a:tabLst>
            </a:pPr>
            <a:r>
              <a:rPr lang="en-US" sz="2000" spc="-10" dirty="0">
                <a:latin typeface="Arial" panose="020B0604020202020204" pitchFamily="34" charset="0"/>
                <a:cs typeface="Arial" panose="020B0604020202020204" pitchFamily="34" charset="0"/>
              </a:rPr>
              <a:t>There </a:t>
            </a:r>
            <a:r>
              <a:rPr lang="en-US" sz="2000" spc="-30" dirty="0">
                <a:latin typeface="Arial" panose="020B0604020202020204" pitchFamily="34" charset="0"/>
                <a:cs typeface="Arial" panose="020B0604020202020204" pitchFamily="34" charset="0"/>
              </a:rPr>
              <a:t>are </a:t>
            </a:r>
            <a:r>
              <a:rPr lang="en-US" sz="2000" spc="-20" dirty="0">
                <a:latin typeface="Arial" panose="020B0604020202020204" pitchFamily="34" charset="0"/>
                <a:cs typeface="Arial" panose="020B0604020202020204" pitchFamily="34" charset="0"/>
              </a:rPr>
              <a:t>a </a:t>
            </a:r>
            <a:r>
              <a:rPr lang="en-US" sz="2000" dirty="0">
                <a:latin typeface="Arial" panose="020B0604020202020204" pitchFamily="34" charset="0"/>
                <a:cs typeface="Arial" panose="020B0604020202020204" pitchFamily="34" charset="0"/>
              </a:rPr>
              <a:t>total </a:t>
            </a:r>
            <a:r>
              <a:rPr lang="en-US" sz="2000" spc="5" dirty="0">
                <a:latin typeface="Arial" panose="020B0604020202020204" pitchFamily="34" charset="0"/>
                <a:cs typeface="Arial" panose="020B0604020202020204" pitchFamily="34" charset="0"/>
              </a:rPr>
              <a:t>of </a:t>
            </a:r>
            <a:r>
              <a:rPr lang="en-US" sz="2000" b="1" spc="-145" dirty="0">
                <a:latin typeface="Arial" panose="020B0604020202020204" pitchFamily="34" charset="0"/>
                <a:cs typeface="Arial" panose="020B0604020202020204" pitchFamily="34" charset="0"/>
              </a:rPr>
              <a:t>20 </a:t>
            </a:r>
            <a:r>
              <a:rPr lang="en-US" sz="2000" spc="15" dirty="0">
                <a:latin typeface="Arial" panose="020B0604020202020204" pitchFamily="34" charset="0"/>
                <a:cs typeface="Arial" panose="020B0604020202020204" pitchFamily="34" charset="0"/>
              </a:rPr>
              <a:t>free </a:t>
            </a:r>
            <a:r>
              <a:rPr lang="en-US" sz="2000" spc="30" dirty="0">
                <a:latin typeface="Arial" panose="020B0604020202020204" pitchFamily="34" charset="0"/>
                <a:cs typeface="Arial" panose="020B0604020202020204" pitchFamily="34" charset="0"/>
              </a:rPr>
              <a:t>apps  </a:t>
            </a:r>
            <a:r>
              <a:rPr lang="en-US" sz="2000" spc="50" dirty="0">
                <a:latin typeface="Arial" panose="020B0604020202020204" pitchFamily="34" charset="0"/>
                <a:cs typeface="Arial" panose="020B0604020202020204" pitchFamily="34" charset="0"/>
              </a:rPr>
              <a:t>with</a:t>
            </a:r>
            <a:r>
              <a:rPr lang="en-US" sz="2000" spc="-450" dirty="0">
                <a:latin typeface="Arial" panose="020B0604020202020204" pitchFamily="34" charset="0"/>
                <a:cs typeface="Arial" panose="020B0604020202020204" pitchFamily="34" charset="0"/>
              </a:rPr>
              <a:t> </a:t>
            </a:r>
            <a:r>
              <a:rPr lang="en-US" sz="2000" spc="-40" dirty="0">
                <a:latin typeface="Arial" panose="020B0604020202020204" pitchFamily="34" charset="0"/>
                <a:cs typeface="Arial" panose="020B0604020202020204" pitchFamily="34" charset="0"/>
              </a:rPr>
              <a:t>over </a:t>
            </a:r>
            <a:r>
              <a:rPr lang="en-US" sz="2000" b="1" spc="-50" dirty="0">
                <a:latin typeface="Arial" panose="020B0604020202020204" pitchFamily="34" charset="0"/>
                <a:cs typeface="Arial" panose="020B0604020202020204" pitchFamily="34" charset="0"/>
              </a:rPr>
              <a:t>one </a:t>
            </a:r>
            <a:r>
              <a:rPr lang="en-US" sz="2000" b="1" spc="-60" dirty="0">
                <a:latin typeface="Arial" panose="020B0604020202020204" pitchFamily="34" charset="0"/>
                <a:cs typeface="Arial" panose="020B0604020202020204" pitchFamily="34" charset="0"/>
              </a:rPr>
              <a:t>billion </a:t>
            </a:r>
            <a:r>
              <a:rPr lang="en-US" sz="2000" spc="-40" dirty="0">
                <a:latin typeface="Arial" panose="020B0604020202020204" pitchFamily="34" charset="0"/>
                <a:cs typeface="Arial" panose="020B0604020202020204" pitchFamily="34" charset="0"/>
              </a:rPr>
              <a:t>installs.</a:t>
            </a:r>
            <a:endParaRPr lang="en-US" sz="2000" dirty="0">
              <a:latin typeface="Arial" panose="020B0604020202020204" pitchFamily="34" charset="0"/>
              <a:cs typeface="Arial" panose="020B0604020202020204" pitchFamily="34" charset="0"/>
            </a:endParaRPr>
          </a:p>
          <a:p>
            <a:pPr marL="469265" marR="5080" indent="-457200" algn="just">
              <a:lnSpc>
                <a:spcPct val="114999"/>
              </a:lnSpc>
              <a:buClr>
                <a:schemeClr val="accent1"/>
              </a:buClr>
              <a:buFont typeface="Wingdings" panose="05000000000000000000" pitchFamily="2" charset="2"/>
              <a:buChar char="q"/>
              <a:tabLst>
                <a:tab pos="469900" algn="l"/>
              </a:tabLst>
            </a:pPr>
            <a:r>
              <a:rPr lang="en-US" sz="2000" spc="5" dirty="0">
                <a:latin typeface="Arial" panose="020B0604020202020204" pitchFamily="34" charset="0"/>
                <a:cs typeface="Arial" panose="020B0604020202020204" pitchFamily="34" charset="0"/>
              </a:rPr>
              <a:t>The </a:t>
            </a:r>
            <a:r>
              <a:rPr lang="en-US" sz="2000" spc="40" dirty="0">
                <a:latin typeface="Arial" panose="020B0604020202020204" pitchFamily="34" charset="0"/>
                <a:cs typeface="Arial" panose="020B0604020202020204" pitchFamily="34" charset="0"/>
              </a:rPr>
              <a:t>top </a:t>
            </a:r>
            <a:r>
              <a:rPr lang="en-US" sz="2000" spc="5" dirty="0">
                <a:latin typeface="Arial" panose="020B0604020202020204" pitchFamily="34" charset="0"/>
                <a:cs typeface="Arial" panose="020B0604020202020204" pitchFamily="34" charset="0"/>
              </a:rPr>
              <a:t>categories </a:t>
            </a:r>
            <a:r>
              <a:rPr lang="en-US" sz="2000" spc="30" dirty="0">
                <a:latin typeface="Arial" panose="020B0604020202020204" pitchFamily="34" charset="0"/>
                <a:cs typeface="Arial" panose="020B0604020202020204" pitchFamily="34" charset="0"/>
              </a:rPr>
              <a:t>in </a:t>
            </a:r>
            <a:r>
              <a:rPr lang="en-US" sz="2000" spc="60" dirty="0">
                <a:latin typeface="Arial" panose="020B0604020202020204" pitchFamily="34" charset="0"/>
                <a:cs typeface="Arial" panose="020B0604020202020204" pitchFamily="34" charset="0"/>
              </a:rPr>
              <a:t>which</a:t>
            </a:r>
            <a:r>
              <a:rPr lang="en-US" sz="2000" spc="-280" dirty="0">
                <a:latin typeface="Arial" panose="020B0604020202020204" pitchFamily="34" charset="0"/>
                <a:cs typeface="Arial" panose="020B0604020202020204" pitchFamily="34" charset="0"/>
              </a:rPr>
              <a:t> </a:t>
            </a:r>
            <a:r>
              <a:rPr lang="en-US" sz="2000" spc="10" dirty="0">
                <a:latin typeface="Arial" panose="020B0604020202020204" pitchFamily="34" charset="0"/>
                <a:cs typeface="Arial" panose="020B0604020202020204" pitchFamily="34" charset="0"/>
              </a:rPr>
              <a:t>these  </a:t>
            </a:r>
            <a:r>
              <a:rPr lang="en-US" sz="2000" spc="30" dirty="0">
                <a:latin typeface="Arial" panose="020B0604020202020204" pitchFamily="34" charset="0"/>
                <a:cs typeface="Arial" panose="020B0604020202020204" pitchFamily="34" charset="0"/>
              </a:rPr>
              <a:t>apps </a:t>
            </a:r>
            <a:r>
              <a:rPr lang="en-US" sz="2000" spc="-25" dirty="0">
                <a:latin typeface="Arial" panose="020B0604020202020204" pitchFamily="34" charset="0"/>
                <a:cs typeface="Arial" panose="020B0604020202020204" pitchFamily="34" charset="0"/>
              </a:rPr>
              <a:t>fall </a:t>
            </a:r>
            <a:r>
              <a:rPr lang="en-US" sz="2000" spc="-30" dirty="0">
                <a:latin typeface="Arial" panose="020B0604020202020204" pitchFamily="34" charset="0"/>
                <a:cs typeface="Arial" panose="020B0604020202020204" pitchFamily="34" charset="0"/>
              </a:rPr>
              <a:t>are </a:t>
            </a:r>
            <a:r>
              <a:rPr lang="en-US" sz="2000" b="1" spc="-80" dirty="0">
                <a:latin typeface="Arial" panose="020B0604020202020204" pitchFamily="34" charset="0"/>
                <a:cs typeface="Arial" panose="020B0604020202020204" pitchFamily="34" charset="0"/>
              </a:rPr>
              <a:t>Communication</a:t>
            </a:r>
            <a:r>
              <a:rPr lang="en-US" sz="2000" spc="-80" dirty="0">
                <a:latin typeface="Arial" panose="020B0604020202020204" pitchFamily="34" charset="0"/>
                <a:cs typeface="Arial" panose="020B0604020202020204" pitchFamily="34" charset="0"/>
              </a:rPr>
              <a:t>(6),  </a:t>
            </a:r>
            <a:r>
              <a:rPr lang="en-US" sz="2000" b="1" spc="-130" dirty="0">
                <a:latin typeface="Arial" panose="020B0604020202020204" pitchFamily="34" charset="0"/>
                <a:cs typeface="Arial" panose="020B0604020202020204" pitchFamily="34" charset="0"/>
              </a:rPr>
              <a:t>Social</a:t>
            </a:r>
            <a:r>
              <a:rPr lang="en-US" sz="2000" spc="-130" dirty="0">
                <a:latin typeface="Arial" panose="020B0604020202020204" pitchFamily="34" charset="0"/>
                <a:cs typeface="Arial" panose="020B0604020202020204" pitchFamily="34" charset="0"/>
              </a:rPr>
              <a:t>(3), </a:t>
            </a:r>
            <a:r>
              <a:rPr lang="en-US" sz="2000" b="1" spc="-50" dirty="0">
                <a:latin typeface="Arial" panose="020B0604020202020204" pitchFamily="34" charset="0"/>
                <a:cs typeface="Arial" panose="020B0604020202020204" pitchFamily="34" charset="0"/>
              </a:rPr>
              <a:t>Video </a:t>
            </a:r>
            <a:r>
              <a:rPr lang="en-US" sz="2000" b="1" spc="-135" dirty="0">
                <a:latin typeface="Arial" panose="020B0604020202020204" pitchFamily="34" charset="0"/>
                <a:cs typeface="Arial" panose="020B0604020202020204" pitchFamily="34" charset="0"/>
              </a:rPr>
              <a:t>Players</a:t>
            </a:r>
            <a:r>
              <a:rPr lang="en-US" sz="2000" spc="-135" dirty="0">
                <a:latin typeface="Arial" panose="020B0604020202020204" pitchFamily="34" charset="0"/>
                <a:cs typeface="Arial" panose="020B0604020202020204" pitchFamily="34" charset="0"/>
              </a:rPr>
              <a:t>(2), </a:t>
            </a:r>
            <a:r>
              <a:rPr lang="en-US" sz="2000" b="1" spc="-110" dirty="0">
                <a:latin typeface="Arial" panose="020B0604020202020204" pitchFamily="34" charset="0"/>
                <a:cs typeface="Arial" panose="020B0604020202020204" pitchFamily="34" charset="0"/>
              </a:rPr>
              <a:t>Travel  </a:t>
            </a:r>
            <a:r>
              <a:rPr lang="en-US" sz="2000" b="1" spc="-50" dirty="0">
                <a:latin typeface="Arial" panose="020B0604020202020204" pitchFamily="34" charset="0"/>
                <a:cs typeface="Arial" panose="020B0604020202020204" pitchFamily="34" charset="0"/>
              </a:rPr>
              <a:t>and</a:t>
            </a:r>
            <a:r>
              <a:rPr lang="en-US" sz="2000" b="1" spc="-114" dirty="0">
                <a:latin typeface="Arial" panose="020B0604020202020204" pitchFamily="34" charset="0"/>
                <a:cs typeface="Arial" panose="020B0604020202020204" pitchFamily="34" charset="0"/>
              </a:rPr>
              <a:t> </a:t>
            </a:r>
            <a:r>
              <a:rPr lang="en-US" sz="2000" b="1" spc="-130" dirty="0">
                <a:latin typeface="Arial" panose="020B0604020202020204" pitchFamily="34" charset="0"/>
                <a:cs typeface="Arial" panose="020B0604020202020204" pitchFamily="34" charset="0"/>
              </a:rPr>
              <a:t>Local</a:t>
            </a:r>
            <a:r>
              <a:rPr lang="en-US" sz="2000" spc="-130" dirty="0">
                <a:latin typeface="Arial" panose="020B0604020202020204" pitchFamily="34" charset="0"/>
                <a:cs typeface="Arial" panose="020B0604020202020204" pitchFamily="34" charset="0"/>
              </a:rPr>
              <a:t>(2).</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5463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E3E712-A118-0598-F4F5-433C0D50CE87}"/>
              </a:ext>
            </a:extLst>
          </p:cNvPr>
          <p:cNvSpPr txBox="1"/>
          <p:nvPr/>
        </p:nvSpPr>
        <p:spPr>
          <a:xfrm>
            <a:off x="274320" y="594360"/>
            <a:ext cx="11582400" cy="5262979"/>
          </a:xfrm>
          <a:prstGeom prst="rect">
            <a:avLst/>
          </a:prstGeom>
          <a:noFill/>
        </p:spPr>
        <p:txBody>
          <a:bodyPr wrap="square" rtlCol="0">
            <a:spAutoFit/>
          </a:bodyPr>
          <a:lstStyle/>
          <a:p>
            <a:pPr marL="342900" indent="-342900">
              <a:buClr>
                <a:schemeClr val="accent1"/>
              </a:buClr>
              <a:buFont typeface="Wingdings" panose="05000000000000000000" pitchFamily="2" charset="2"/>
              <a:buChar char="q"/>
            </a:pPr>
            <a:r>
              <a:rPr lang="en-US" sz="2400" b="1" spc="-150" dirty="0">
                <a:solidFill>
                  <a:schemeClr val="tx2">
                    <a:lumMod val="50000"/>
                  </a:schemeClr>
                </a:solidFill>
                <a:latin typeface="Arial" panose="020B0604020202020204" pitchFamily="34" charset="0"/>
                <a:cs typeface="Arial" panose="020B0604020202020204" pitchFamily="34" charset="0"/>
              </a:rPr>
              <a:t>Top </a:t>
            </a:r>
            <a:r>
              <a:rPr lang="en-US" sz="2400" b="1" spc="-80" dirty="0">
                <a:solidFill>
                  <a:schemeClr val="tx2">
                    <a:lumMod val="50000"/>
                  </a:schemeClr>
                </a:solidFill>
                <a:latin typeface="Arial" panose="020B0604020202020204" pitchFamily="34" charset="0"/>
                <a:cs typeface="Arial" panose="020B0604020202020204" pitchFamily="34" charset="0"/>
              </a:rPr>
              <a:t>Paid </a:t>
            </a:r>
            <a:r>
              <a:rPr lang="en-US" sz="2400" b="1" spc="-65" dirty="0">
                <a:solidFill>
                  <a:schemeClr val="tx2">
                    <a:lumMod val="50000"/>
                  </a:schemeClr>
                </a:solidFill>
                <a:latin typeface="Arial" panose="020B0604020202020204" pitchFamily="34" charset="0"/>
                <a:cs typeface="Arial" panose="020B0604020202020204" pitchFamily="34" charset="0"/>
              </a:rPr>
              <a:t>Apps </a:t>
            </a:r>
            <a:r>
              <a:rPr lang="en-US" sz="2400" b="1" spc="-85" dirty="0">
                <a:solidFill>
                  <a:schemeClr val="tx2">
                    <a:lumMod val="50000"/>
                  </a:schemeClr>
                </a:solidFill>
                <a:latin typeface="Arial" panose="020B0604020202020204" pitchFamily="34" charset="0"/>
                <a:cs typeface="Arial" panose="020B0604020202020204" pitchFamily="34" charset="0"/>
              </a:rPr>
              <a:t>Based </a:t>
            </a:r>
            <a:r>
              <a:rPr lang="en-US" sz="2400" b="1" spc="-75" dirty="0">
                <a:solidFill>
                  <a:schemeClr val="tx2">
                    <a:lumMod val="50000"/>
                  </a:schemeClr>
                </a:solidFill>
                <a:latin typeface="Arial" panose="020B0604020202020204" pitchFamily="34" charset="0"/>
                <a:cs typeface="Arial" panose="020B0604020202020204" pitchFamily="34" charset="0"/>
              </a:rPr>
              <a:t>on </a:t>
            </a:r>
            <a:r>
              <a:rPr lang="en-US" sz="2400" b="1" spc="-110" dirty="0">
                <a:solidFill>
                  <a:schemeClr val="tx2">
                    <a:lumMod val="50000"/>
                  </a:schemeClr>
                </a:solidFill>
                <a:latin typeface="Arial" panose="020B0604020202020204" pitchFamily="34" charset="0"/>
                <a:cs typeface="Arial" panose="020B0604020202020204" pitchFamily="34" charset="0"/>
              </a:rPr>
              <a:t>Revenue</a:t>
            </a:r>
            <a:r>
              <a:rPr lang="en-US" sz="2400" b="1" spc="-580" dirty="0">
                <a:solidFill>
                  <a:schemeClr val="tx2">
                    <a:lumMod val="50000"/>
                  </a:schemeClr>
                </a:solidFill>
                <a:latin typeface="Arial" panose="020B0604020202020204" pitchFamily="34" charset="0"/>
                <a:cs typeface="Arial" panose="020B0604020202020204" pitchFamily="34" charset="0"/>
              </a:rPr>
              <a:t> </a:t>
            </a:r>
            <a:r>
              <a:rPr lang="en-US" sz="2400" b="1" spc="-105" dirty="0">
                <a:solidFill>
                  <a:schemeClr val="tx2">
                    <a:lumMod val="50000"/>
                  </a:schemeClr>
                </a:solidFill>
                <a:latin typeface="Arial" panose="020B0604020202020204" pitchFamily="34" charset="0"/>
                <a:cs typeface="Arial" panose="020B0604020202020204" pitchFamily="34" charset="0"/>
              </a:rPr>
              <a:t>Generated</a:t>
            </a:r>
            <a:endParaRPr kumimoji="0" lang="en-US" altLang="en-US" sz="2400" b="1" i="0" u="none" strike="noStrike" cap="none" normalizeH="0" baseline="0" dirty="0">
              <a:ln>
                <a:noFill/>
              </a:ln>
              <a:solidFill>
                <a:schemeClr val="tx2">
                  <a:lumMod val="50000"/>
                </a:schemeClr>
              </a:solidFill>
              <a:effectLst/>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8FBC3C7-9DAA-0359-D83E-DB7CA9F948F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953090" y="1102290"/>
            <a:ext cx="7238911" cy="51613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TextBox 4">
            <a:extLst>
              <a:ext uri="{FF2B5EF4-FFF2-40B4-BE49-F238E27FC236}">
                <a16:creationId xmlns:a16="http://schemas.microsoft.com/office/drawing/2014/main" id="{961036CD-A9F1-6672-4A16-B500F3CB9F43}"/>
              </a:ext>
            </a:extLst>
          </p:cNvPr>
          <p:cNvSpPr txBox="1"/>
          <p:nvPr/>
        </p:nvSpPr>
        <p:spPr>
          <a:xfrm>
            <a:off x="335280" y="1139868"/>
            <a:ext cx="4537345" cy="5734903"/>
          </a:xfrm>
          <a:prstGeom prst="rect">
            <a:avLst/>
          </a:prstGeom>
          <a:noFill/>
        </p:spPr>
        <p:txBody>
          <a:bodyPr wrap="square" rtlCol="0">
            <a:spAutoFit/>
          </a:bodyPr>
          <a:lstStyle/>
          <a:p>
            <a:pPr marL="469265" marR="25400" indent="-457200">
              <a:lnSpc>
                <a:spcPct val="114999"/>
              </a:lnSpc>
              <a:spcBef>
                <a:spcPts val="100"/>
              </a:spcBef>
              <a:buClr>
                <a:schemeClr val="accent1"/>
              </a:buClr>
              <a:buFont typeface="Wingdings" panose="05000000000000000000" pitchFamily="2" charset="2"/>
              <a:buChar char="q"/>
              <a:tabLst>
                <a:tab pos="469900" algn="l"/>
              </a:tabLst>
            </a:pPr>
            <a:r>
              <a:rPr lang="en-US" sz="2000" spc="15" dirty="0">
                <a:latin typeface="Arial" panose="020B0604020202020204" pitchFamily="34" charset="0"/>
                <a:cs typeface="Arial" panose="020B0604020202020204" pitchFamily="34" charset="0"/>
              </a:rPr>
              <a:t>Revenue </a:t>
            </a:r>
            <a:r>
              <a:rPr lang="en-US" sz="2000" spc="25" dirty="0">
                <a:latin typeface="Arial" panose="020B0604020202020204" pitchFamily="34" charset="0"/>
                <a:cs typeface="Arial" panose="020B0604020202020204" pitchFamily="34" charset="0"/>
              </a:rPr>
              <a:t>generated </a:t>
            </a:r>
            <a:r>
              <a:rPr lang="en-US" sz="2000" spc="-35" dirty="0">
                <a:latin typeface="Arial" panose="020B0604020202020204" pitchFamily="34" charset="0"/>
                <a:cs typeface="Arial" panose="020B0604020202020204" pitchFamily="34" charset="0"/>
              </a:rPr>
              <a:t>is  </a:t>
            </a:r>
            <a:r>
              <a:rPr lang="en-US" sz="2000" spc="15" dirty="0">
                <a:latin typeface="Arial" panose="020B0604020202020204" pitchFamily="34" charset="0"/>
                <a:cs typeface="Arial" panose="020B0604020202020204" pitchFamily="34" charset="0"/>
              </a:rPr>
              <a:t>given</a:t>
            </a:r>
            <a:r>
              <a:rPr lang="en-US" sz="2000" spc="-175" dirty="0">
                <a:latin typeface="Arial" panose="020B0604020202020204" pitchFamily="34" charset="0"/>
                <a:cs typeface="Arial" panose="020B0604020202020204" pitchFamily="34" charset="0"/>
              </a:rPr>
              <a:t> </a:t>
            </a:r>
            <a:r>
              <a:rPr lang="en-US" sz="2000" spc="-15" dirty="0">
                <a:latin typeface="Arial" panose="020B0604020202020204" pitchFamily="34" charset="0"/>
                <a:cs typeface="Arial" panose="020B0604020202020204" pitchFamily="34" charset="0"/>
              </a:rPr>
              <a:t>by</a:t>
            </a:r>
            <a:r>
              <a:rPr lang="en-US" sz="2000" spc="-170" dirty="0">
                <a:latin typeface="Arial" panose="020B0604020202020204" pitchFamily="34" charset="0"/>
                <a:cs typeface="Arial" panose="020B0604020202020204" pitchFamily="34" charset="0"/>
              </a:rPr>
              <a:t> </a:t>
            </a:r>
            <a:r>
              <a:rPr lang="en-US" sz="2000" spc="35" dirty="0">
                <a:latin typeface="Arial" panose="020B0604020202020204" pitchFamily="34" charset="0"/>
                <a:cs typeface="Arial" panose="020B0604020202020204" pitchFamily="34" charset="0"/>
              </a:rPr>
              <a:t>the</a:t>
            </a:r>
            <a:r>
              <a:rPr lang="en-US" sz="2000" spc="-170" dirty="0">
                <a:latin typeface="Arial" panose="020B0604020202020204" pitchFamily="34" charset="0"/>
                <a:cs typeface="Arial" panose="020B0604020202020204" pitchFamily="34" charset="0"/>
              </a:rPr>
              <a:t> </a:t>
            </a:r>
            <a:r>
              <a:rPr lang="en-US" sz="2000" spc="-40" dirty="0">
                <a:latin typeface="Arial" panose="020B0604020202020204" pitchFamily="34" charset="0"/>
                <a:cs typeface="Arial" panose="020B0604020202020204" pitchFamily="34" charset="0"/>
              </a:rPr>
              <a:t>formula:</a:t>
            </a:r>
          </a:p>
          <a:p>
            <a:pPr marL="12065" marR="25400">
              <a:lnSpc>
                <a:spcPct val="114999"/>
              </a:lnSpc>
              <a:spcBef>
                <a:spcPts val="100"/>
              </a:spcBef>
              <a:buClr>
                <a:schemeClr val="accent1"/>
              </a:buClr>
              <a:tabLst>
                <a:tab pos="469900" algn="l"/>
              </a:tabLst>
            </a:pPr>
            <a:r>
              <a:rPr lang="en-US" sz="2000" b="1" spc="-40" dirty="0">
                <a:latin typeface="Arial" panose="020B0604020202020204" pitchFamily="34" charset="0"/>
                <a:cs typeface="Arial" panose="020B0604020202020204" pitchFamily="34" charset="0"/>
              </a:rPr>
              <a:t>	</a:t>
            </a:r>
            <a:r>
              <a:rPr lang="en-US" sz="2000" b="1" spc="-75" dirty="0">
                <a:latin typeface="Arial" panose="020B0604020202020204" pitchFamily="34" charset="0"/>
                <a:cs typeface="Arial" panose="020B0604020202020204" pitchFamily="34" charset="0"/>
              </a:rPr>
              <a:t>Revenue  = </a:t>
            </a:r>
            <a:r>
              <a:rPr lang="en-US" sz="2000" b="1" spc="-484" dirty="0">
                <a:latin typeface="Arial" panose="020B0604020202020204" pitchFamily="34" charset="0"/>
                <a:cs typeface="Arial" panose="020B0604020202020204" pitchFamily="34" charset="0"/>
              </a:rPr>
              <a:t>   </a:t>
            </a:r>
            <a:r>
              <a:rPr lang="en-US" sz="2000" b="1" spc="-120" dirty="0">
                <a:latin typeface="Arial" panose="020B0604020202020204" pitchFamily="34" charset="0"/>
                <a:cs typeface="Arial" panose="020B0604020202020204" pitchFamily="34" charset="0"/>
              </a:rPr>
              <a:t>Installs </a:t>
            </a:r>
            <a:r>
              <a:rPr lang="en-US" sz="2000" b="1" spc="-500" dirty="0">
                <a:latin typeface="Arial" panose="020B0604020202020204" pitchFamily="34" charset="0"/>
                <a:cs typeface="Arial" panose="020B0604020202020204" pitchFamily="34" charset="0"/>
              </a:rPr>
              <a:t>*</a:t>
            </a:r>
            <a:r>
              <a:rPr lang="en-US" sz="2000" b="1" spc="-395" dirty="0">
                <a:latin typeface="Arial" panose="020B0604020202020204" pitchFamily="34" charset="0"/>
                <a:cs typeface="Arial" panose="020B0604020202020204" pitchFamily="34" charset="0"/>
              </a:rPr>
              <a:t> </a:t>
            </a:r>
            <a:r>
              <a:rPr lang="en-US" sz="2000" b="1" spc="-60" dirty="0">
                <a:latin typeface="Arial" panose="020B0604020202020204" pitchFamily="34" charset="0"/>
                <a:cs typeface="Arial" panose="020B0604020202020204" pitchFamily="34" charset="0"/>
              </a:rPr>
              <a:t>  Price</a:t>
            </a:r>
          </a:p>
          <a:p>
            <a:pPr marL="469265" marR="5080" indent="-457200">
              <a:lnSpc>
                <a:spcPct val="114999"/>
              </a:lnSpc>
              <a:buClr>
                <a:schemeClr val="accent1"/>
              </a:buClr>
              <a:buFont typeface="Wingdings" panose="05000000000000000000" pitchFamily="2" charset="2"/>
              <a:buChar char="q"/>
              <a:tabLst>
                <a:tab pos="469900" algn="l"/>
              </a:tabLst>
            </a:pPr>
            <a:r>
              <a:rPr lang="en-US" sz="2000" spc="35" dirty="0">
                <a:latin typeface="Arial" panose="020B0604020202020204" pitchFamily="34" charset="0"/>
                <a:cs typeface="Arial" panose="020B0604020202020204" pitchFamily="34" charset="0"/>
              </a:rPr>
              <a:t>Note </a:t>
            </a:r>
            <a:r>
              <a:rPr lang="en-US" sz="2000" spc="25" dirty="0">
                <a:latin typeface="Arial" panose="020B0604020202020204" pitchFamily="34" charset="0"/>
                <a:cs typeface="Arial" panose="020B0604020202020204" pitchFamily="34" charset="0"/>
              </a:rPr>
              <a:t>that </a:t>
            </a:r>
            <a:r>
              <a:rPr lang="en-US" sz="2000" spc="30" dirty="0">
                <a:latin typeface="Arial" panose="020B0604020202020204" pitchFamily="34" charset="0"/>
                <a:cs typeface="Arial" panose="020B0604020202020204" pitchFamily="34" charset="0"/>
              </a:rPr>
              <a:t>in </a:t>
            </a:r>
            <a:r>
              <a:rPr lang="en-US" sz="2000" spc="5" dirty="0">
                <a:latin typeface="Arial" panose="020B0604020202020204" pitchFamily="34" charset="0"/>
                <a:cs typeface="Arial" panose="020B0604020202020204" pitchFamily="34" charset="0"/>
              </a:rPr>
              <a:t>this </a:t>
            </a:r>
            <a:r>
              <a:rPr lang="en-US" sz="2000" spc="-55" dirty="0">
                <a:latin typeface="Arial" panose="020B0604020202020204" pitchFamily="34" charset="0"/>
                <a:cs typeface="Arial" panose="020B0604020202020204" pitchFamily="34" charset="0"/>
              </a:rPr>
              <a:t>case,  </a:t>
            </a:r>
            <a:r>
              <a:rPr lang="en-US" sz="2000" spc="-5" dirty="0">
                <a:latin typeface="Arial" panose="020B0604020202020204" pitchFamily="34" charset="0"/>
                <a:cs typeface="Arial" panose="020B0604020202020204" pitchFamily="34" charset="0"/>
              </a:rPr>
              <a:t>revenue </a:t>
            </a:r>
            <a:r>
              <a:rPr lang="en-US" sz="2000" spc="-35" dirty="0">
                <a:latin typeface="Arial" panose="020B0604020202020204" pitchFamily="34" charset="0"/>
                <a:cs typeface="Arial" panose="020B0604020202020204" pitchFamily="34" charset="0"/>
              </a:rPr>
              <a:t>refers </a:t>
            </a:r>
            <a:r>
              <a:rPr lang="en-US" sz="2000" spc="10" dirty="0">
                <a:latin typeface="Arial" panose="020B0604020202020204" pitchFamily="34" charset="0"/>
                <a:cs typeface="Arial" panose="020B0604020202020204" pitchFamily="34" charset="0"/>
              </a:rPr>
              <a:t>to </a:t>
            </a:r>
            <a:r>
              <a:rPr lang="en-US" sz="2000" spc="35" dirty="0">
                <a:latin typeface="Arial" panose="020B0604020202020204" pitchFamily="34" charset="0"/>
                <a:cs typeface="Arial" panose="020B0604020202020204" pitchFamily="34" charset="0"/>
              </a:rPr>
              <a:t>the  money </a:t>
            </a:r>
            <a:r>
              <a:rPr lang="en-US" sz="2000" spc="15" dirty="0">
                <a:latin typeface="Arial" panose="020B0604020202020204" pitchFamily="34" charset="0"/>
                <a:cs typeface="Arial" panose="020B0604020202020204" pitchFamily="34" charset="0"/>
              </a:rPr>
              <a:t>earned </a:t>
            </a:r>
            <a:r>
              <a:rPr lang="en-US" sz="2000" dirty="0">
                <a:latin typeface="Arial" panose="020B0604020202020204" pitchFamily="34" charset="0"/>
                <a:cs typeface="Arial" panose="020B0604020202020204" pitchFamily="34" charset="0"/>
              </a:rPr>
              <a:t>only</a:t>
            </a:r>
            <a:r>
              <a:rPr lang="en-US" sz="2000" spc="-380" dirty="0">
                <a:latin typeface="Arial" panose="020B0604020202020204" pitchFamily="34" charset="0"/>
                <a:cs typeface="Arial" panose="020B0604020202020204" pitchFamily="34" charset="0"/>
              </a:rPr>
              <a:t> </a:t>
            </a:r>
            <a:r>
              <a:rPr lang="en-US" sz="2000" spc="60" dirty="0">
                <a:latin typeface="Arial" panose="020B0604020202020204" pitchFamily="34" charset="0"/>
                <a:cs typeface="Arial" panose="020B0604020202020204" pitchFamily="34" charset="0"/>
              </a:rPr>
              <a:t>from  </a:t>
            </a:r>
            <a:r>
              <a:rPr lang="en-US" sz="2000" spc="35" dirty="0">
                <a:latin typeface="Arial" panose="020B0604020202020204" pitchFamily="34" charset="0"/>
                <a:cs typeface="Arial" panose="020B0604020202020204" pitchFamily="34" charset="0"/>
              </a:rPr>
              <a:t>paid </a:t>
            </a:r>
            <a:r>
              <a:rPr lang="en-US" sz="2000" spc="55" dirty="0">
                <a:latin typeface="Arial" panose="020B0604020202020204" pitchFamily="34" charset="0"/>
                <a:cs typeface="Arial" panose="020B0604020202020204" pitchFamily="34" charset="0"/>
              </a:rPr>
              <a:t>app</a:t>
            </a:r>
            <a:r>
              <a:rPr lang="en-US" sz="2000" spc="-370" dirty="0">
                <a:latin typeface="Arial" panose="020B0604020202020204" pitchFamily="34" charset="0"/>
                <a:cs typeface="Arial" panose="020B0604020202020204" pitchFamily="34" charset="0"/>
              </a:rPr>
              <a:t> </a:t>
            </a:r>
            <a:r>
              <a:rPr lang="en-US" sz="2000" spc="-40" dirty="0">
                <a:latin typeface="Arial" panose="020B0604020202020204" pitchFamily="34" charset="0"/>
                <a:cs typeface="Arial" panose="020B0604020202020204" pitchFamily="34" charset="0"/>
              </a:rPr>
              <a:t>installs.</a:t>
            </a:r>
          </a:p>
          <a:p>
            <a:pPr marL="469265" marR="20320" indent="-457200">
              <a:lnSpc>
                <a:spcPct val="114999"/>
              </a:lnSpc>
              <a:buClr>
                <a:schemeClr val="accent1"/>
              </a:buClr>
              <a:buFont typeface="Wingdings" panose="05000000000000000000" pitchFamily="2" charset="2"/>
              <a:buChar char="q"/>
              <a:tabLst>
                <a:tab pos="469900" algn="l"/>
              </a:tabLst>
            </a:pPr>
            <a:r>
              <a:rPr lang="en-US" sz="2000" spc="5" dirty="0">
                <a:latin typeface="Arial" panose="020B0604020202020204" pitchFamily="34" charset="0"/>
                <a:cs typeface="Arial" panose="020B0604020202020204" pitchFamily="34" charset="0"/>
              </a:rPr>
              <a:t>The </a:t>
            </a:r>
            <a:r>
              <a:rPr lang="en-US" sz="2000" spc="40" dirty="0">
                <a:latin typeface="Arial" panose="020B0604020202020204" pitchFamily="34" charset="0"/>
                <a:cs typeface="Arial" panose="020B0604020202020204" pitchFamily="34" charset="0"/>
              </a:rPr>
              <a:t>top </a:t>
            </a:r>
            <a:r>
              <a:rPr lang="en-US" sz="2000" spc="5" dirty="0">
                <a:latin typeface="Arial" panose="020B0604020202020204" pitchFamily="34" charset="0"/>
                <a:cs typeface="Arial" panose="020B0604020202020204" pitchFamily="34" charset="0"/>
              </a:rPr>
              <a:t>categories </a:t>
            </a:r>
            <a:r>
              <a:rPr lang="en-US" sz="2000" spc="30" dirty="0">
                <a:latin typeface="Arial" panose="020B0604020202020204" pitchFamily="34" charset="0"/>
                <a:cs typeface="Arial" panose="020B0604020202020204" pitchFamily="34" charset="0"/>
              </a:rPr>
              <a:t>in  </a:t>
            </a:r>
            <a:r>
              <a:rPr lang="en-US" sz="2000" spc="60" dirty="0">
                <a:latin typeface="Arial" panose="020B0604020202020204" pitchFamily="34" charset="0"/>
                <a:cs typeface="Arial" panose="020B0604020202020204" pitchFamily="34" charset="0"/>
              </a:rPr>
              <a:t>which</a:t>
            </a:r>
            <a:r>
              <a:rPr lang="en-US" sz="2000" spc="-459" dirty="0">
                <a:latin typeface="Arial" panose="020B0604020202020204" pitchFamily="34" charset="0"/>
                <a:cs typeface="Arial" panose="020B0604020202020204" pitchFamily="34" charset="0"/>
              </a:rPr>
              <a:t> </a:t>
            </a:r>
            <a:r>
              <a:rPr lang="en-US" sz="2000" spc="10" dirty="0">
                <a:latin typeface="Arial" panose="020B0604020202020204" pitchFamily="34" charset="0"/>
                <a:cs typeface="Arial" panose="020B0604020202020204" pitchFamily="34" charset="0"/>
              </a:rPr>
              <a:t>these </a:t>
            </a:r>
            <a:r>
              <a:rPr lang="en-US" sz="2000" spc="30" dirty="0">
                <a:latin typeface="Arial" panose="020B0604020202020204" pitchFamily="34" charset="0"/>
                <a:cs typeface="Arial" panose="020B0604020202020204" pitchFamily="34" charset="0"/>
              </a:rPr>
              <a:t>apps </a:t>
            </a:r>
            <a:r>
              <a:rPr lang="en-US" sz="2000" spc="-25" dirty="0">
                <a:latin typeface="Arial" panose="020B0604020202020204" pitchFamily="34" charset="0"/>
                <a:cs typeface="Arial" panose="020B0604020202020204" pitchFamily="34" charset="0"/>
              </a:rPr>
              <a:t>fall </a:t>
            </a:r>
            <a:r>
              <a:rPr lang="en-US" sz="2000" spc="-30" dirty="0">
                <a:latin typeface="Arial" panose="020B0604020202020204" pitchFamily="34" charset="0"/>
                <a:cs typeface="Arial" panose="020B0604020202020204" pitchFamily="34" charset="0"/>
              </a:rPr>
              <a:t>are  </a:t>
            </a:r>
            <a:r>
              <a:rPr lang="en-US" sz="2000" b="1" spc="-120" dirty="0">
                <a:latin typeface="Arial" panose="020B0604020202020204" pitchFamily="34" charset="0"/>
                <a:cs typeface="Arial" panose="020B0604020202020204" pitchFamily="34" charset="0"/>
              </a:rPr>
              <a:t>Lifestyle</a:t>
            </a:r>
            <a:r>
              <a:rPr lang="en-US" sz="2000" spc="-120" dirty="0">
                <a:latin typeface="Arial" panose="020B0604020202020204" pitchFamily="34" charset="0"/>
                <a:cs typeface="Arial" panose="020B0604020202020204" pitchFamily="34" charset="0"/>
              </a:rPr>
              <a:t>(5), </a:t>
            </a:r>
            <a:r>
              <a:rPr lang="en-US" sz="2000" b="1" spc="-130" dirty="0">
                <a:latin typeface="Arial" panose="020B0604020202020204" pitchFamily="34" charset="0"/>
                <a:cs typeface="Arial" panose="020B0604020202020204" pitchFamily="34" charset="0"/>
              </a:rPr>
              <a:t>Family</a:t>
            </a:r>
            <a:r>
              <a:rPr lang="en-US" sz="2000" spc="-130" dirty="0">
                <a:latin typeface="Arial" panose="020B0604020202020204" pitchFamily="34" charset="0"/>
                <a:cs typeface="Arial" panose="020B0604020202020204" pitchFamily="34" charset="0"/>
              </a:rPr>
              <a:t>(5),  </a:t>
            </a:r>
            <a:r>
              <a:rPr lang="en-US" sz="2000" b="1" spc="-50" dirty="0">
                <a:latin typeface="Arial" panose="020B0604020202020204" pitchFamily="34" charset="0"/>
                <a:cs typeface="Arial" panose="020B0604020202020204" pitchFamily="34" charset="0"/>
              </a:rPr>
              <a:t>and</a:t>
            </a:r>
            <a:r>
              <a:rPr lang="en-US" sz="2000" b="1" spc="-114" dirty="0">
                <a:latin typeface="Arial" panose="020B0604020202020204" pitchFamily="34" charset="0"/>
                <a:cs typeface="Arial" panose="020B0604020202020204" pitchFamily="34" charset="0"/>
              </a:rPr>
              <a:t> </a:t>
            </a:r>
            <a:r>
              <a:rPr lang="en-US" sz="2000" b="1" spc="-120" dirty="0">
                <a:latin typeface="Arial" panose="020B0604020202020204" pitchFamily="34" charset="0"/>
                <a:cs typeface="Arial" panose="020B0604020202020204" pitchFamily="34" charset="0"/>
              </a:rPr>
              <a:t>Game</a:t>
            </a:r>
            <a:r>
              <a:rPr lang="en-US" sz="2000" spc="-120" dirty="0">
                <a:latin typeface="Arial" panose="020B0604020202020204" pitchFamily="34" charset="0"/>
                <a:cs typeface="Arial" panose="020B0604020202020204" pitchFamily="34" charset="0"/>
              </a:rPr>
              <a:t>(4).</a:t>
            </a:r>
          </a:p>
          <a:p>
            <a:pPr marL="469265" marR="5080" indent="-457200">
              <a:lnSpc>
                <a:spcPct val="114999"/>
              </a:lnSpc>
              <a:spcBef>
                <a:spcPts val="100"/>
              </a:spcBef>
              <a:buClr>
                <a:schemeClr val="accent1"/>
              </a:buClr>
              <a:buFont typeface="Wingdings" panose="05000000000000000000" pitchFamily="2" charset="2"/>
              <a:buChar char="q"/>
              <a:tabLst>
                <a:tab pos="469900" algn="l"/>
              </a:tabLst>
            </a:pPr>
            <a:r>
              <a:rPr lang="en-US" sz="2000" b="1" spc="-75" dirty="0">
                <a:latin typeface="Arial" panose="020B0604020202020204" pitchFamily="34" charset="0"/>
                <a:cs typeface="Arial" panose="020B0604020202020204" pitchFamily="34" charset="0"/>
              </a:rPr>
              <a:t>Minecraft</a:t>
            </a:r>
            <a:r>
              <a:rPr lang="en-US" sz="2000" spc="-75" dirty="0">
                <a:latin typeface="Arial" panose="020B0604020202020204" pitchFamily="34" charset="0"/>
                <a:cs typeface="Arial" panose="020B0604020202020204" pitchFamily="34" charset="0"/>
              </a:rPr>
              <a:t>, </a:t>
            </a:r>
            <a:r>
              <a:rPr lang="en-US" sz="2000" b="1" spc="-395" dirty="0">
                <a:latin typeface="Arial" panose="020B0604020202020204" pitchFamily="34" charset="0"/>
                <a:cs typeface="Arial" panose="020B0604020202020204" pitchFamily="34" charset="0"/>
              </a:rPr>
              <a:t>I </a:t>
            </a:r>
            <a:r>
              <a:rPr lang="en-US" sz="2000" b="1" spc="-55" dirty="0">
                <a:latin typeface="Arial" panose="020B0604020202020204" pitchFamily="34" charset="0"/>
                <a:cs typeface="Arial" panose="020B0604020202020204" pitchFamily="34" charset="0"/>
              </a:rPr>
              <a:t>am </a:t>
            </a:r>
            <a:r>
              <a:rPr lang="en-US" sz="2000" b="1" spc="-105" dirty="0">
                <a:latin typeface="Arial" panose="020B0604020202020204" pitchFamily="34" charset="0"/>
                <a:cs typeface="Arial" panose="020B0604020202020204" pitchFamily="34" charset="0"/>
              </a:rPr>
              <a:t>rich</a:t>
            </a:r>
            <a:r>
              <a:rPr lang="en-US" sz="2000" spc="-105" dirty="0">
                <a:latin typeface="Arial" panose="020B0604020202020204" pitchFamily="34" charset="0"/>
                <a:cs typeface="Arial" panose="020B0604020202020204" pitchFamily="34" charset="0"/>
              </a:rPr>
              <a:t>, </a:t>
            </a:r>
            <a:r>
              <a:rPr lang="en-US" sz="2000" spc="50" dirty="0">
                <a:latin typeface="Arial" panose="020B0604020202020204" pitchFamily="34" charset="0"/>
                <a:cs typeface="Arial" panose="020B0604020202020204" pitchFamily="34" charset="0"/>
              </a:rPr>
              <a:t>and </a:t>
            </a:r>
            <a:r>
              <a:rPr lang="en-US" sz="2000" b="1" spc="-395" dirty="0">
                <a:latin typeface="Arial" panose="020B0604020202020204" pitchFamily="34" charset="0"/>
                <a:cs typeface="Arial" panose="020B0604020202020204" pitchFamily="34" charset="0"/>
              </a:rPr>
              <a:t>I </a:t>
            </a:r>
            <a:r>
              <a:rPr lang="en-US" sz="2000" b="1" spc="-55" dirty="0">
                <a:latin typeface="Arial" panose="020B0604020202020204" pitchFamily="34" charset="0"/>
                <a:cs typeface="Arial" panose="020B0604020202020204" pitchFamily="34" charset="0"/>
              </a:rPr>
              <a:t>am  </a:t>
            </a:r>
            <a:r>
              <a:rPr lang="en-US" sz="2000" b="1" spc="-65" dirty="0">
                <a:latin typeface="Arial" panose="020B0604020202020204" pitchFamily="34" charset="0"/>
                <a:cs typeface="Arial" panose="020B0604020202020204" pitchFamily="34" charset="0"/>
              </a:rPr>
              <a:t>rich </a:t>
            </a:r>
            <a:r>
              <a:rPr lang="en-US" sz="2000" b="1" spc="-55" dirty="0">
                <a:latin typeface="Arial" panose="020B0604020202020204" pitchFamily="34" charset="0"/>
                <a:cs typeface="Arial" panose="020B0604020202020204" pitchFamily="34" charset="0"/>
              </a:rPr>
              <a:t>premium </a:t>
            </a:r>
            <a:r>
              <a:rPr lang="en-US" sz="2000" spc="-30" dirty="0">
                <a:latin typeface="Arial" panose="020B0604020202020204" pitchFamily="34" charset="0"/>
                <a:cs typeface="Arial" panose="020B0604020202020204" pitchFamily="34" charset="0"/>
              </a:rPr>
              <a:t>are </a:t>
            </a:r>
            <a:r>
              <a:rPr lang="en-US" sz="2000" spc="35" dirty="0">
                <a:latin typeface="Arial" panose="020B0604020202020204" pitchFamily="34" charset="0"/>
                <a:cs typeface="Arial" panose="020B0604020202020204" pitchFamily="34" charset="0"/>
              </a:rPr>
              <a:t>the </a:t>
            </a:r>
            <a:r>
              <a:rPr lang="en-US" sz="2000" spc="40" dirty="0">
                <a:latin typeface="Arial" panose="020B0604020202020204" pitchFamily="34" charset="0"/>
                <a:cs typeface="Arial" panose="020B0604020202020204" pitchFamily="34" charset="0"/>
              </a:rPr>
              <a:t>top </a:t>
            </a:r>
            <a:r>
              <a:rPr lang="en-US" sz="2000" spc="35" dirty="0">
                <a:latin typeface="Arial" panose="020B0604020202020204" pitchFamily="34" charset="0"/>
                <a:cs typeface="Arial" panose="020B0604020202020204" pitchFamily="34" charset="0"/>
              </a:rPr>
              <a:t>paid  </a:t>
            </a:r>
            <a:r>
              <a:rPr lang="en-US" sz="2000" spc="30" dirty="0">
                <a:latin typeface="Arial" panose="020B0604020202020204" pitchFamily="34" charset="0"/>
                <a:cs typeface="Arial" panose="020B0604020202020204" pitchFamily="34" charset="0"/>
              </a:rPr>
              <a:t>apps </a:t>
            </a:r>
            <a:r>
              <a:rPr lang="en-US" sz="2000" spc="25" dirty="0">
                <a:latin typeface="Arial" panose="020B0604020202020204" pitchFamily="34" charset="0"/>
                <a:cs typeface="Arial" panose="020B0604020202020204" pitchFamily="34" charset="0"/>
              </a:rPr>
              <a:t>based </a:t>
            </a:r>
            <a:r>
              <a:rPr lang="en-US" sz="2000" spc="55" dirty="0">
                <a:latin typeface="Arial" panose="020B0604020202020204" pitchFamily="34" charset="0"/>
                <a:cs typeface="Arial" panose="020B0604020202020204" pitchFamily="34" charset="0"/>
              </a:rPr>
              <a:t>on </a:t>
            </a:r>
            <a:r>
              <a:rPr lang="en-US" sz="2000" spc="-5" dirty="0">
                <a:latin typeface="Arial" panose="020B0604020202020204" pitchFamily="34" charset="0"/>
                <a:cs typeface="Arial" panose="020B0604020202020204" pitchFamily="34" charset="0"/>
              </a:rPr>
              <a:t>revenue  generated.</a:t>
            </a:r>
            <a:endParaRPr lang="en-US" sz="2000" dirty="0">
              <a:latin typeface="Arial" panose="020B0604020202020204" pitchFamily="34" charset="0"/>
              <a:cs typeface="Arial" panose="020B0604020202020204" pitchFamily="34" charset="0"/>
            </a:endParaRPr>
          </a:p>
          <a:p>
            <a:pPr marL="469265" marR="14604" indent="-457200">
              <a:lnSpc>
                <a:spcPct val="114999"/>
              </a:lnSpc>
              <a:buClr>
                <a:schemeClr val="accent1"/>
              </a:buClr>
              <a:buFont typeface="Wingdings" panose="05000000000000000000" pitchFamily="2" charset="2"/>
              <a:buChar char="q"/>
              <a:tabLst>
                <a:tab pos="469900" algn="l"/>
              </a:tabLst>
            </a:pPr>
            <a:r>
              <a:rPr lang="en-US" sz="2000" b="1" spc="-55" dirty="0">
                <a:latin typeface="Arial" panose="020B0604020202020204" pitchFamily="34" charset="0"/>
                <a:cs typeface="Arial" panose="020B0604020202020204" pitchFamily="34" charset="0"/>
              </a:rPr>
              <a:t>Minecraft </a:t>
            </a:r>
            <a:r>
              <a:rPr lang="en-US" sz="2000" spc="-35" dirty="0">
                <a:latin typeface="Arial" panose="020B0604020202020204" pitchFamily="34" charset="0"/>
                <a:cs typeface="Arial" panose="020B0604020202020204" pitchFamily="34" charset="0"/>
              </a:rPr>
              <a:t>is </a:t>
            </a:r>
            <a:r>
              <a:rPr lang="en-US" sz="2000" spc="35" dirty="0">
                <a:latin typeface="Arial" panose="020B0604020202020204" pitchFamily="34" charset="0"/>
                <a:cs typeface="Arial" panose="020B0604020202020204" pitchFamily="34" charset="0"/>
              </a:rPr>
              <a:t>the </a:t>
            </a:r>
            <a:r>
              <a:rPr lang="en-US" sz="2000" dirty="0">
                <a:latin typeface="Arial" panose="020B0604020202020204" pitchFamily="34" charset="0"/>
                <a:cs typeface="Arial" panose="020B0604020202020204" pitchFamily="34" charset="0"/>
              </a:rPr>
              <a:t>only </a:t>
            </a:r>
            <a:r>
              <a:rPr lang="en-US" sz="2000" spc="55" dirty="0">
                <a:latin typeface="Arial" panose="020B0604020202020204" pitchFamily="34" charset="0"/>
                <a:cs typeface="Arial" panose="020B0604020202020204" pitchFamily="34" charset="0"/>
              </a:rPr>
              <a:t>app </a:t>
            </a:r>
            <a:r>
              <a:rPr lang="en-US" sz="2000" spc="25" dirty="0">
                <a:latin typeface="Arial" panose="020B0604020202020204" pitchFamily="34" charset="0"/>
                <a:cs typeface="Arial" panose="020B0604020202020204" pitchFamily="34" charset="0"/>
              </a:rPr>
              <a:t>that  </a:t>
            </a:r>
            <a:r>
              <a:rPr lang="en-US" sz="2000" dirty="0">
                <a:latin typeface="Arial" panose="020B0604020202020204" pitchFamily="34" charset="0"/>
                <a:cs typeface="Arial" panose="020B0604020202020204" pitchFamily="34" charset="0"/>
              </a:rPr>
              <a:t>has </a:t>
            </a:r>
            <a:r>
              <a:rPr lang="en-US" sz="2000" spc="-40" dirty="0">
                <a:latin typeface="Arial" panose="020B0604020202020204" pitchFamily="34" charset="0"/>
                <a:cs typeface="Arial" panose="020B0604020202020204" pitchFamily="34" charset="0"/>
              </a:rPr>
              <a:t>over </a:t>
            </a:r>
            <a:r>
              <a:rPr lang="en-US" sz="2000" b="1" spc="-210" dirty="0">
                <a:latin typeface="Arial" panose="020B0604020202020204" pitchFamily="34" charset="0"/>
                <a:cs typeface="Arial" panose="020B0604020202020204" pitchFamily="34" charset="0"/>
              </a:rPr>
              <a:t>10  M</a:t>
            </a:r>
            <a:r>
              <a:rPr lang="en-US" sz="2000" b="1" spc="-409" dirty="0">
                <a:latin typeface="Arial" panose="020B0604020202020204" pitchFamily="34" charset="0"/>
                <a:cs typeface="Arial" panose="020B0604020202020204" pitchFamily="34" charset="0"/>
              </a:rPr>
              <a:t> </a:t>
            </a:r>
            <a:r>
              <a:rPr lang="en-US" sz="2000" b="1" spc="-4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installs.</a:t>
            </a:r>
          </a:p>
          <a:p>
            <a:pPr marL="469265" marR="20320" indent="-457200">
              <a:lnSpc>
                <a:spcPct val="114999"/>
              </a:lnSpc>
              <a:buClr>
                <a:schemeClr val="accent1"/>
              </a:buClr>
              <a:buFont typeface="Wingdings" panose="05000000000000000000" pitchFamily="2" charset="2"/>
              <a:buChar char="q"/>
              <a:tabLst>
                <a:tab pos="469900" algn="l"/>
              </a:tabLst>
            </a:pPr>
            <a:endParaRPr lang="en-US" sz="2000" spc="-120" dirty="0">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0845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300933" y="-249252"/>
            <a:ext cx="10515600" cy="1325563"/>
          </a:xfrm>
        </p:spPr>
        <p:txBody>
          <a:bodyPr>
            <a:normAutofit/>
          </a:bodyPr>
          <a:lstStyle/>
          <a:p>
            <a:r>
              <a:rPr lang="en-US" sz="3300" b="1" dirty="0">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285693" y="1152511"/>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r>
              <a:rPr lang="en-US" sz="2000" b="1" dirty="0">
                <a:latin typeface="Arial"/>
                <a:ea typeface="+mn-lt"/>
                <a:cs typeface="Arial"/>
              </a:rPr>
              <a:t>Introduction</a:t>
            </a:r>
          </a:p>
          <a:p>
            <a:r>
              <a:rPr lang="en-US" sz="2000" b="1" dirty="0">
                <a:latin typeface="Arial"/>
                <a:ea typeface="+mn-lt"/>
                <a:cs typeface="Arial"/>
              </a:rPr>
              <a:t>Problem Statement</a:t>
            </a:r>
          </a:p>
          <a:p>
            <a:r>
              <a:rPr lang="en-US" sz="2000" b="1" dirty="0">
                <a:latin typeface="Arial"/>
                <a:ea typeface="+mn-lt"/>
                <a:cs typeface="Arial"/>
              </a:rPr>
              <a:t>System Approach</a:t>
            </a:r>
          </a:p>
          <a:p>
            <a:r>
              <a:rPr lang="en-US" sz="2000" b="1" dirty="0">
                <a:latin typeface="Arial"/>
                <a:ea typeface="+mn-lt"/>
                <a:cs typeface="Arial"/>
              </a:rPr>
              <a:t>Dataset Preparation</a:t>
            </a:r>
          </a:p>
          <a:p>
            <a:r>
              <a:rPr lang="en-US" sz="2000" b="1" dirty="0">
                <a:latin typeface="Arial"/>
                <a:ea typeface="+mn-lt"/>
                <a:cs typeface="Arial"/>
              </a:rPr>
              <a:t>Attributes</a:t>
            </a:r>
          </a:p>
          <a:p>
            <a:r>
              <a:rPr lang="en-US" sz="2000" b="1" dirty="0">
                <a:latin typeface="Arial"/>
                <a:ea typeface="+mn-lt"/>
                <a:cs typeface="Arial"/>
              </a:rPr>
              <a:t>Overview Of Analysis</a:t>
            </a:r>
            <a:endParaRPr lang="en-US" dirty="0">
              <a:latin typeface="Arial"/>
              <a:ea typeface="+mn-lt"/>
              <a:cs typeface="+mn-lt"/>
            </a:endParaRPr>
          </a:p>
          <a:p>
            <a:r>
              <a:rPr lang="en-US" sz="2000" b="1" dirty="0">
                <a:latin typeface="Arial"/>
                <a:ea typeface="+mn-lt"/>
                <a:cs typeface="Arial"/>
              </a:rPr>
              <a:t>Result</a:t>
            </a:r>
          </a:p>
          <a:p>
            <a:r>
              <a:rPr lang="en-US" sz="2000" b="1" dirty="0">
                <a:latin typeface="Arial"/>
                <a:ea typeface="+mn-lt"/>
                <a:cs typeface="Arial"/>
              </a:rPr>
              <a:t>References</a:t>
            </a:r>
          </a:p>
          <a:p>
            <a:r>
              <a:rPr lang="en-US" sz="2000" b="1" dirty="0">
                <a:latin typeface="Arial"/>
                <a:ea typeface="+mn-lt"/>
                <a:cs typeface="Arial"/>
              </a:rPr>
              <a:t>Conclusion</a:t>
            </a:r>
          </a:p>
          <a:p>
            <a:r>
              <a:rPr lang="en-US" sz="2000" b="1" dirty="0">
                <a:latin typeface="Arial"/>
                <a:ea typeface="+mn-lt"/>
                <a:cs typeface="Arial"/>
              </a:rPr>
              <a:t>Challenges Faced</a:t>
            </a:r>
            <a:endParaRPr lang="en-US" dirty="0">
              <a:latin typeface="Arial"/>
              <a:cs typeface="Arial"/>
            </a:endParaRPr>
          </a:p>
          <a:p>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9D54B3-1CBA-36F3-0EC6-B5D1076B4B79}"/>
              </a:ext>
            </a:extLst>
          </p:cNvPr>
          <p:cNvSpPr txBox="1"/>
          <p:nvPr/>
        </p:nvSpPr>
        <p:spPr>
          <a:xfrm>
            <a:off x="363255" y="613776"/>
            <a:ext cx="11536471" cy="1200329"/>
          </a:xfrm>
          <a:prstGeom prst="rect">
            <a:avLst/>
          </a:prstGeom>
          <a:noFill/>
        </p:spPr>
        <p:txBody>
          <a:bodyPr wrap="square" rtlCol="0">
            <a:spAutoFit/>
          </a:bodyPr>
          <a:lstStyle/>
          <a:p>
            <a:pPr marL="342900" indent="-342900">
              <a:buClr>
                <a:schemeClr val="accent1"/>
              </a:buClr>
              <a:buFont typeface="Wingdings" panose="05000000000000000000" pitchFamily="2" charset="2"/>
              <a:buChar char="q"/>
            </a:pPr>
            <a:r>
              <a:rPr lang="en-IN" sz="2400" b="1" dirty="0">
                <a:solidFill>
                  <a:schemeClr val="tx2">
                    <a:lumMod val="50000"/>
                  </a:schemeClr>
                </a:solidFill>
                <a:latin typeface="Arial" panose="020B0604020202020204" pitchFamily="34" charset="0"/>
                <a:cs typeface="Arial" panose="020B0604020202020204" pitchFamily="34" charset="0"/>
              </a:rPr>
              <a:t>APP SIZE ANALYSIS</a:t>
            </a:r>
          </a:p>
          <a:p>
            <a:pPr marL="342900" indent="-342900">
              <a:buClr>
                <a:schemeClr val="accent1"/>
              </a:buClr>
              <a:buFont typeface="Wingdings" panose="05000000000000000000" pitchFamily="2" charset="2"/>
              <a:buChar char="q"/>
            </a:pPr>
            <a:endParaRPr lang="en-IN" sz="2400" b="1" dirty="0">
              <a:solidFill>
                <a:schemeClr val="tx2">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IN" sz="2400" b="1" dirty="0">
              <a:solidFill>
                <a:schemeClr val="tx2">
                  <a:lumMod val="50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5059911-A14A-F765-A107-B94EBA25DAD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6842464" y="601249"/>
            <a:ext cx="5057261" cy="305635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6" name="Picture 5">
            <a:extLst>
              <a:ext uri="{FF2B5EF4-FFF2-40B4-BE49-F238E27FC236}">
                <a16:creationId xmlns:a16="http://schemas.microsoft.com/office/drawing/2014/main" id="{4FDFCBEC-0BBE-49BB-9087-7477E800919E}"/>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6775451" y="3752850"/>
            <a:ext cx="5235966" cy="2722927"/>
          </a:xfrm>
          <a:prstGeom prst="rect">
            <a:avLst/>
          </a:prstGeom>
          <a:effectLst>
            <a:glow rad="63500">
              <a:schemeClr val="accent1">
                <a:satMod val="175000"/>
                <a:alpha val="40000"/>
              </a:schemeClr>
            </a:glow>
          </a:effectLst>
        </p:spPr>
      </p:pic>
      <p:pic>
        <p:nvPicPr>
          <p:cNvPr id="7" name="Picture 6">
            <a:extLst>
              <a:ext uri="{FF2B5EF4-FFF2-40B4-BE49-F238E27FC236}">
                <a16:creationId xmlns:a16="http://schemas.microsoft.com/office/drawing/2014/main" id="{BF4318A9-233A-3563-4F5A-97FA39DD7519}"/>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Lst>
          </a:blip>
          <a:stretch>
            <a:fillRect/>
          </a:stretch>
        </p:blipFill>
        <p:spPr>
          <a:xfrm>
            <a:off x="791981" y="3717099"/>
            <a:ext cx="6050483" cy="2824797"/>
          </a:xfrm>
          <a:prstGeom prst="rect">
            <a:avLst/>
          </a:prstGeom>
        </p:spPr>
      </p:pic>
      <p:sp>
        <p:nvSpPr>
          <p:cNvPr id="8" name="TextBox 7">
            <a:extLst>
              <a:ext uri="{FF2B5EF4-FFF2-40B4-BE49-F238E27FC236}">
                <a16:creationId xmlns:a16="http://schemas.microsoft.com/office/drawing/2014/main" id="{6465F423-BFB9-A93D-3634-12E57EAF3B26}"/>
              </a:ext>
            </a:extLst>
          </p:cNvPr>
          <p:cNvSpPr txBox="1"/>
          <p:nvPr/>
        </p:nvSpPr>
        <p:spPr>
          <a:xfrm>
            <a:off x="350729" y="1026050"/>
            <a:ext cx="6299462" cy="2554545"/>
          </a:xfrm>
          <a:prstGeom prst="rect">
            <a:avLst/>
          </a:prstGeom>
          <a:noFill/>
        </p:spPr>
        <p:txBody>
          <a:bodyPr wrap="square" rtlCol="0">
            <a:spAutoFit/>
          </a:bodyPr>
          <a:lstStyle/>
          <a:p>
            <a:pPr marL="469265" marR="11430" indent="-457200">
              <a:lnSpc>
                <a:spcPct val="100000"/>
              </a:lnSpc>
              <a:spcBef>
                <a:spcPts val="100"/>
              </a:spcBef>
              <a:buClr>
                <a:schemeClr val="accent1"/>
              </a:buClr>
              <a:buFont typeface="Wingdings" panose="05000000000000000000" pitchFamily="2" charset="2"/>
              <a:buChar char="q"/>
              <a:tabLst>
                <a:tab pos="469900" algn="l"/>
              </a:tabLst>
            </a:pPr>
            <a:r>
              <a:rPr lang="en-US" sz="2000" spc="5" dirty="0">
                <a:latin typeface="Arial" panose="020B0604020202020204" pitchFamily="34" charset="0"/>
                <a:cs typeface="Arial" panose="020B0604020202020204" pitchFamily="34" charset="0"/>
              </a:rPr>
              <a:t>The </a:t>
            </a:r>
            <a:r>
              <a:rPr lang="en-US" sz="2000" spc="30" dirty="0">
                <a:latin typeface="Arial" panose="020B0604020202020204" pitchFamily="34" charset="0"/>
                <a:cs typeface="Arial" panose="020B0604020202020204" pitchFamily="34" charset="0"/>
              </a:rPr>
              <a:t>apps </a:t>
            </a:r>
            <a:r>
              <a:rPr lang="en-US" sz="2000" spc="-30" dirty="0">
                <a:latin typeface="Arial" panose="020B0604020202020204" pitchFamily="34" charset="0"/>
                <a:cs typeface="Arial" panose="020B0604020202020204" pitchFamily="34" charset="0"/>
              </a:rPr>
              <a:t>are </a:t>
            </a:r>
            <a:r>
              <a:rPr lang="en-US" sz="2000" spc="15" dirty="0">
                <a:latin typeface="Arial" panose="020B0604020202020204" pitchFamily="34" charset="0"/>
                <a:cs typeface="Arial" panose="020B0604020202020204" pitchFamily="34" charset="0"/>
              </a:rPr>
              <a:t>categorized  </a:t>
            </a:r>
            <a:r>
              <a:rPr lang="en-US" sz="2000" spc="25" dirty="0">
                <a:latin typeface="Arial" panose="020B0604020202020204" pitchFamily="34" charset="0"/>
                <a:cs typeface="Arial" panose="020B0604020202020204" pitchFamily="34" charset="0"/>
              </a:rPr>
              <a:t>based </a:t>
            </a:r>
            <a:r>
              <a:rPr lang="en-US" sz="2000" spc="55" dirty="0">
                <a:latin typeface="Arial" panose="020B0604020202020204" pitchFamily="34" charset="0"/>
                <a:cs typeface="Arial" panose="020B0604020202020204" pitchFamily="34" charset="0"/>
              </a:rPr>
              <a:t>on </a:t>
            </a:r>
            <a:r>
              <a:rPr lang="en-US" sz="2000" spc="-20" dirty="0">
                <a:latin typeface="Arial" panose="020B0604020202020204" pitchFamily="34" charset="0"/>
                <a:cs typeface="Arial" panose="020B0604020202020204" pitchFamily="34" charset="0"/>
              </a:rPr>
              <a:t>its </a:t>
            </a:r>
            <a:r>
              <a:rPr lang="en-US" sz="2000" spc="-25" dirty="0">
                <a:latin typeface="Arial" panose="020B0604020202020204" pitchFamily="34" charset="0"/>
                <a:cs typeface="Arial" panose="020B0604020202020204" pitchFamily="34" charset="0"/>
              </a:rPr>
              <a:t>size</a:t>
            </a:r>
            <a:r>
              <a:rPr lang="en-US" sz="2000" spc="-75" dirty="0">
                <a:latin typeface="Arial" panose="020B0604020202020204" pitchFamily="34" charset="0"/>
                <a:cs typeface="Arial" panose="020B0604020202020204" pitchFamily="34" charset="0"/>
              </a:rPr>
              <a:t> </a:t>
            </a:r>
            <a:r>
              <a:rPr lang="en-US" sz="2000" spc="40" dirty="0">
                <a:latin typeface="Arial" panose="020B0604020202020204" pitchFamily="34" charset="0"/>
                <a:cs typeface="Arial" panose="020B0604020202020204" pitchFamily="34" charset="0"/>
              </a:rPr>
              <a:t>between</a:t>
            </a:r>
            <a:r>
              <a:rPr lang="en-US" sz="2000" dirty="0">
                <a:latin typeface="Arial" panose="020B0604020202020204" pitchFamily="34" charset="0"/>
                <a:cs typeface="Arial" panose="020B0604020202020204" pitchFamily="34" charset="0"/>
              </a:rPr>
              <a:t> </a:t>
            </a:r>
            <a:r>
              <a:rPr lang="en-US" sz="2000" spc="-195" dirty="0">
                <a:latin typeface="Arial" panose="020B0604020202020204" pitchFamily="34" charset="0"/>
                <a:cs typeface="Arial" panose="020B0604020202020204" pitchFamily="34" charset="0"/>
              </a:rPr>
              <a:t>~0 </a:t>
            </a:r>
            <a:r>
              <a:rPr lang="en-US" sz="2000" spc="10" dirty="0">
                <a:latin typeface="Arial" panose="020B0604020202020204" pitchFamily="34" charset="0"/>
                <a:cs typeface="Arial" panose="020B0604020202020204" pitchFamily="34" charset="0"/>
              </a:rPr>
              <a:t>to </a:t>
            </a:r>
            <a:r>
              <a:rPr lang="en-US" sz="2000" dirty="0">
                <a:latin typeface="Arial" panose="020B0604020202020204" pitchFamily="34" charset="0"/>
                <a:cs typeface="Arial" panose="020B0604020202020204" pitchFamily="34" charset="0"/>
              </a:rPr>
              <a:t>100 MB in the intervals of 10  MB each.</a:t>
            </a:r>
          </a:p>
          <a:p>
            <a:pPr marL="469265" marR="6985" indent="-457200">
              <a:lnSpc>
                <a:spcPct val="100000"/>
              </a:lnSpc>
              <a:buClr>
                <a:schemeClr val="accent1"/>
              </a:buClr>
              <a:buFont typeface="Wingdings" panose="05000000000000000000" pitchFamily="2" charset="2"/>
              <a:buChar char="q"/>
              <a:tabLst>
                <a:tab pos="469900" algn="l"/>
              </a:tabLst>
            </a:pPr>
            <a:r>
              <a:rPr lang="en-US" sz="2000" spc="5" dirty="0">
                <a:latin typeface="Arial" panose="020B0604020202020204" pitchFamily="34" charset="0"/>
                <a:cs typeface="Arial" panose="020B0604020202020204" pitchFamily="34" charset="0"/>
              </a:rPr>
              <a:t>The</a:t>
            </a:r>
            <a:r>
              <a:rPr lang="en-US" sz="2000" spc="-15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total</a:t>
            </a:r>
            <a:r>
              <a:rPr lang="en-US" sz="2000" spc="-150" dirty="0">
                <a:latin typeface="Arial" panose="020B0604020202020204" pitchFamily="34" charset="0"/>
                <a:cs typeface="Arial" panose="020B0604020202020204" pitchFamily="34" charset="0"/>
              </a:rPr>
              <a:t> </a:t>
            </a:r>
            <a:r>
              <a:rPr lang="en-US" sz="2000" spc="60" dirty="0">
                <a:latin typeface="Arial" panose="020B0604020202020204" pitchFamily="34" charset="0"/>
                <a:cs typeface="Arial" panose="020B0604020202020204" pitchFamily="34" charset="0"/>
              </a:rPr>
              <a:t>number</a:t>
            </a:r>
            <a:r>
              <a:rPr lang="en-US" sz="2000" spc="-15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of</a:t>
            </a:r>
            <a:r>
              <a:rPr lang="en-US" sz="2000" spc="-150" dirty="0">
                <a:latin typeface="Arial" panose="020B0604020202020204" pitchFamily="34" charset="0"/>
                <a:cs typeface="Arial" panose="020B0604020202020204" pitchFamily="34" charset="0"/>
              </a:rPr>
              <a:t> </a:t>
            </a:r>
            <a:r>
              <a:rPr lang="en-US" sz="2000" spc="30" dirty="0">
                <a:latin typeface="Arial" panose="020B0604020202020204" pitchFamily="34" charset="0"/>
                <a:cs typeface="Arial" panose="020B0604020202020204" pitchFamily="34" charset="0"/>
              </a:rPr>
              <a:t>apps</a:t>
            </a:r>
            <a:r>
              <a:rPr lang="en-US" sz="2000" spc="-150" dirty="0">
                <a:latin typeface="Arial" panose="020B0604020202020204" pitchFamily="34" charset="0"/>
                <a:cs typeface="Arial" panose="020B0604020202020204" pitchFamily="34" charset="0"/>
              </a:rPr>
              <a:t> </a:t>
            </a:r>
            <a:r>
              <a:rPr lang="en-US" sz="2000" spc="30" dirty="0">
                <a:latin typeface="Arial" panose="020B0604020202020204" pitchFamily="34" charset="0"/>
                <a:cs typeface="Arial" panose="020B0604020202020204" pitchFamily="34" charset="0"/>
              </a:rPr>
              <a:t>in  </a:t>
            </a:r>
            <a:r>
              <a:rPr lang="en-US" sz="2000" spc="25" dirty="0">
                <a:latin typeface="Arial" panose="020B0604020202020204" pitchFamily="34" charset="0"/>
                <a:cs typeface="Arial" panose="020B0604020202020204" pitchFamily="34" charset="0"/>
              </a:rPr>
              <a:t>each </a:t>
            </a:r>
            <a:r>
              <a:rPr lang="en-US" sz="2000" spc="-25" dirty="0">
                <a:latin typeface="Arial" panose="020B0604020202020204" pitchFamily="34" charset="0"/>
                <a:cs typeface="Arial" panose="020B0604020202020204" pitchFamily="34" charset="0"/>
              </a:rPr>
              <a:t>size </a:t>
            </a:r>
            <a:r>
              <a:rPr lang="en-US" sz="2000" spc="10" dirty="0">
                <a:latin typeface="Arial" panose="020B0604020202020204" pitchFamily="34" charset="0"/>
                <a:cs typeface="Arial" panose="020B0604020202020204" pitchFamily="34" charset="0"/>
              </a:rPr>
              <a:t>category  </a:t>
            </a:r>
            <a:r>
              <a:rPr lang="en-US" sz="2000" spc="15" dirty="0">
                <a:latin typeface="Arial" panose="020B0604020202020204" pitchFamily="34" charset="0"/>
                <a:cs typeface="Arial" panose="020B0604020202020204" pitchFamily="34" charset="0"/>
              </a:rPr>
              <a:t>indicates </a:t>
            </a:r>
            <a:r>
              <a:rPr lang="en-US" sz="2000" spc="35" dirty="0">
                <a:latin typeface="Arial" panose="020B0604020202020204" pitchFamily="34" charset="0"/>
                <a:cs typeface="Arial" panose="020B0604020202020204" pitchFamily="34" charset="0"/>
              </a:rPr>
              <a:t>the</a:t>
            </a:r>
            <a:r>
              <a:rPr lang="en-US" sz="2000" spc="-365"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competition</a:t>
            </a:r>
            <a:r>
              <a:rPr lang="en-US" sz="2000" spc="-65"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469265" marR="47625" indent="-457200">
              <a:lnSpc>
                <a:spcPct val="100000"/>
              </a:lnSpc>
              <a:buClr>
                <a:schemeClr val="accent1"/>
              </a:buClr>
              <a:buFont typeface="Wingdings" panose="05000000000000000000" pitchFamily="2" charset="2"/>
              <a:buChar char="q"/>
              <a:tabLst>
                <a:tab pos="469900" algn="l"/>
              </a:tabLst>
            </a:pPr>
            <a:r>
              <a:rPr lang="en-US" sz="2000" spc="-10" dirty="0">
                <a:latin typeface="Arial" panose="020B0604020202020204" pitchFamily="34" charset="0"/>
                <a:cs typeface="Arial" panose="020B0604020202020204" pitchFamily="34" charset="0"/>
              </a:rPr>
              <a:t>Average </a:t>
            </a:r>
            <a:r>
              <a:rPr lang="en-US" sz="2000" spc="60" dirty="0">
                <a:latin typeface="Arial" panose="020B0604020202020204" pitchFamily="34" charset="0"/>
                <a:cs typeface="Arial" panose="020B0604020202020204" pitchFamily="34" charset="0"/>
              </a:rPr>
              <a:t>number </a:t>
            </a:r>
            <a:r>
              <a:rPr lang="en-US" sz="2000" spc="5" dirty="0">
                <a:latin typeface="Arial" panose="020B0604020202020204" pitchFamily="34" charset="0"/>
                <a:cs typeface="Arial" panose="020B0604020202020204" pitchFamily="34" charset="0"/>
              </a:rPr>
              <a:t>of </a:t>
            </a:r>
            <a:r>
              <a:rPr lang="en-US" sz="2000" b="1" spc="-85" dirty="0">
                <a:latin typeface="Arial" panose="020B0604020202020204" pitchFamily="34" charset="0"/>
                <a:cs typeface="Arial" panose="020B0604020202020204" pitchFamily="34" charset="0"/>
              </a:rPr>
              <a:t>user  </a:t>
            </a:r>
            <a:r>
              <a:rPr lang="en-US" sz="2000" b="1" spc="-100" dirty="0">
                <a:latin typeface="Arial" panose="020B0604020202020204" pitchFamily="34" charset="0"/>
                <a:cs typeface="Arial" panose="020B0604020202020204" pitchFamily="34" charset="0"/>
              </a:rPr>
              <a:t>reviews  </a:t>
            </a:r>
            <a:r>
              <a:rPr lang="en-US" sz="2000" spc="50" dirty="0">
                <a:latin typeface="Arial" panose="020B0604020202020204" pitchFamily="34" charset="0"/>
                <a:cs typeface="Arial" panose="020B0604020202020204" pitchFamily="34" charset="0"/>
              </a:rPr>
              <a:t>and  </a:t>
            </a:r>
            <a:r>
              <a:rPr lang="en-US" sz="2000" b="1" spc="-85" dirty="0">
                <a:latin typeface="Arial" panose="020B0604020202020204" pitchFamily="34" charset="0"/>
                <a:cs typeface="Arial" panose="020B0604020202020204" pitchFamily="34" charset="0"/>
              </a:rPr>
              <a:t>average</a:t>
            </a:r>
            <a:r>
              <a:rPr lang="en-US" sz="2000" b="1" spc="-140" dirty="0">
                <a:latin typeface="Arial" panose="020B0604020202020204" pitchFamily="34" charset="0"/>
                <a:cs typeface="Arial" panose="020B0604020202020204" pitchFamily="34" charset="0"/>
              </a:rPr>
              <a:t> </a:t>
            </a:r>
            <a:r>
              <a:rPr lang="en-US" sz="2000" b="1" spc="-45" dirty="0">
                <a:latin typeface="Arial" panose="020B0604020202020204" pitchFamily="34" charset="0"/>
                <a:cs typeface="Arial" panose="020B0604020202020204" pitchFamily="34" charset="0"/>
              </a:rPr>
              <a:t>app </a:t>
            </a:r>
            <a:r>
              <a:rPr lang="en-IN" sz="2000" b="1" spc="50" dirty="0">
                <a:latin typeface="Arial" panose="020B0604020202020204" pitchFamily="34" charset="0"/>
                <a:cs typeface="Arial" panose="020B0604020202020204" pitchFamily="34" charset="0"/>
              </a:rPr>
              <a:t>installs</a:t>
            </a:r>
            <a:r>
              <a:rPr lang="en-IN" sz="2000" spc="50" dirty="0">
                <a:latin typeface="Arial" panose="020B0604020202020204" pitchFamily="34" charset="0"/>
                <a:cs typeface="Arial" panose="020B0604020202020204" pitchFamily="34" charset="0"/>
              </a:rPr>
              <a:t> in each size category indicates the </a:t>
            </a:r>
            <a:r>
              <a:rPr lang="en-IN" sz="2000" b="1" spc="50" dirty="0">
                <a:latin typeface="Arial" panose="020B0604020202020204" pitchFamily="34" charset="0"/>
                <a:cs typeface="Arial" panose="020B0604020202020204" pitchFamily="34" charset="0"/>
              </a:rPr>
              <a:t>popularity </a:t>
            </a:r>
            <a:r>
              <a:rPr lang="en-IN" sz="2000" spc="50" dirty="0">
                <a:latin typeface="Arial" panose="020B0604020202020204" pitchFamily="34" charset="0"/>
                <a:cs typeface="Arial" panose="020B0604020202020204" pitchFamily="34" charset="0"/>
              </a:rPr>
              <a:t>of the respective app.</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8060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ABC317-04C1-EDFA-5F38-C965C546992B}"/>
              </a:ext>
            </a:extLst>
          </p:cNvPr>
          <p:cNvSpPr txBox="1"/>
          <p:nvPr/>
        </p:nvSpPr>
        <p:spPr>
          <a:xfrm>
            <a:off x="359079" y="579329"/>
            <a:ext cx="11423737" cy="1200329"/>
          </a:xfrm>
          <a:prstGeom prst="rect">
            <a:avLst/>
          </a:prstGeom>
          <a:noFill/>
        </p:spPr>
        <p:txBody>
          <a:bodyPr wrap="square" rtlCol="0">
            <a:spAutoFit/>
          </a:bodyPr>
          <a:lstStyle/>
          <a:p>
            <a:pPr marL="342900" indent="-342900" eaLnBrk="0" fontAlgn="base" hangingPunct="0">
              <a:spcBef>
                <a:spcPct val="0"/>
              </a:spcBef>
              <a:spcAft>
                <a:spcPct val="0"/>
              </a:spcAft>
              <a:buClr>
                <a:schemeClr val="accent1"/>
              </a:buClr>
              <a:buFont typeface="Wingdings" panose="05000000000000000000" pitchFamily="2" charset="2"/>
              <a:buChar char="q"/>
            </a:pPr>
            <a:r>
              <a:rPr lang="en-US" sz="2400" b="1" dirty="0">
                <a:solidFill>
                  <a:schemeClr val="accent1">
                    <a:lumMod val="50000"/>
                  </a:schemeClr>
                </a:solidFill>
                <a:effectLst/>
                <a:latin typeface="Arial" panose="020B0604020202020204" pitchFamily="34" charset="0"/>
                <a:cs typeface="Arial" panose="020B0604020202020204" pitchFamily="34" charset="0"/>
              </a:rPr>
              <a:t> Android version based on each category</a:t>
            </a:r>
          </a:p>
          <a:p>
            <a:pPr marL="342900" indent="-342900" eaLnBrk="0" fontAlgn="base" hangingPunct="0">
              <a:spcBef>
                <a:spcPct val="0"/>
              </a:spcBef>
              <a:spcAft>
                <a:spcPct val="0"/>
              </a:spcAft>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eaLnBrk="0" fontAlgn="base" hangingPunct="0">
              <a:spcBef>
                <a:spcPct val="0"/>
              </a:spcBef>
              <a:spcAft>
                <a:spcPct val="0"/>
              </a:spcAft>
              <a:buClr>
                <a:schemeClr val="accent1"/>
              </a:buClr>
            </a:pPr>
            <a:endParaRPr lang="en-US" sz="2400" b="1" dirty="0">
              <a:solidFill>
                <a:schemeClr val="accent1">
                  <a:lumMod val="50000"/>
                </a:schemeClr>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49DE683-49AF-8980-62C4-FD661384325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381057" y="1030143"/>
            <a:ext cx="11379780" cy="5358978"/>
          </a:xfrm>
          <a:prstGeom prst="rect">
            <a:avLst/>
          </a:prstGeom>
        </p:spPr>
      </p:pic>
    </p:spTree>
    <p:extLst>
      <p:ext uri="{BB962C8B-B14F-4D97-AF65-F5344CB8AC3E}">
        <p14:creationId xmlns:p14="http://schemas.microsoft.com/office/powerpoint/2010/main" val="311813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FE4FB7-2420-46EC-C5F8-ED4A56E482E5}"/>
              </a:ext>
            </a:extLst>
          </p:cNvPr>
          <p:cNvSpPr txBox="1"/>
          <p:nvPr/>
        </p:nvSpPr>
        <p:spPr>
          <a:xfrm>
            <a:off x="363255" y="563672"/>
            <a:ext cx="11486367" cy="830997"/>
          </a:xfrm>
          <a:prstGeom prst="rect">
            <a:avLst/>
          </a:prstGeom>
          <a:noFill/>
        </p:spPr>
        <p:txBody>
          <a:bodyPr wrap="square" rtlCol="0">
            <a:spAutoFit/>
          </a:bodyPr>
          <a:lstStyle/>
          <a:p>
            <a:pPr marL="342900" indent="-342900">
              <a:buClr>
                <a:schemeClr val="accent1"/>
              </a:buClr>
              <a:buFont typeface="Wingdings" panose="05000000000000000000" pitchFamily="2" charset="2"/>
              <a:buChar char="q"/>
            </a:pPr>
            <a:r>
              <a:rPr lang="en-IN" sz="2400" b="1" dirty="0">
                <a:solidFill>
                  <a:schemeClr val="accent1">
                    <a:lumMod val="50000"/>
                  </a:schemeClr>
                </a:solidFill>
                <a:effectLst/>
                <a:latin typeface="Arial" panose="020B0604020202020204" pitchFamily="34" charset="0"/>
                <a:cs typeface="Arial" panose="020B0604020202020204" pitchFamily="34" charset="0"/>
              </a:rPr>
              <a:t>Percentage of Review Sentiments</a:t>
            </a:r>
          </a:p>
          <a:p>
            <a:pPr marL="342900" indent="-342900">
              <a:buClr>
                <a:schemeClr val="accent1"/>
              </a:buClr>
              <a:buFont typeface="Wingdings" panose="05000000000000000000" pitchFamily="2" charset="2"/>
              <a:buChar char="q"/>
            </a:pPr>
            <a:endParaRPr lang="en-IN" sz="2400" b="1" dirty="0">
              <a:solidFill>
                <a:schemeClr val="accent1">
                  <a:lumMod val="50000"/>
                </a:schemeClr>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1984470-EEB9-9A61-9759-E20A1AAE375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37993" y="1070190"/>
            <a:ext cx="6883175" cy="5174034"/>
          </a:xfrm>
          <a:prstGeom prst="rect">
            <a:avLst/>
          </a:prstGeom>
        </p:spPr>
      </p:pic>
      <p:sp>
        <p:nvSpPr>
          <p:cNvPr id="6" name="TextBox 5">
            <a:extLst>
              <a:ext uri="{FF2B5EF4-FFF2-40B4-BE49-F238E27FC236}">
                <a16:creationId xmlns:a16="http://schemas.microsoft.com/office/drawing/2014/main" id="{082A6FEF-2F3E-F31C-F30C-DFF5B5F70EA5}"/>
              </a:ext>
            </a:extLst>
          </p:cNvPr>
          <p:cNvSpPr txBox="1"/>
          <p:nvPr/>
        </p:nvSpPr>
        <p:spPr>
          <a:xfrm>
            <a:off x="7284126" y="2225666"/>
            <a:ext cx="4822521" cy="2862322"/>
          </a:xfrm>
          <a:prstGeom prst="rect">
            <a:avLst/>
          </a:prstGeom>
          <a:noFill/>
        </p:spPr>
        <p:txBody>
          <a:bodyPr wrap="square" rtlCol="0">
            <a:spAutoFit/>
          </a:bodyPr>
          <a:lstStyle/>
          <a:p>
            <a:pPr marL="342900" indent="-342900">
              <a:lnSpc>
                <a:spcPct val="100000"/>
              </a:lnSpc>
              <a:spcBef>
                <a:spcPts val="50"/>
              </a:spcBef>
              <a:buClr>
                <a:schemeClr val="accent1"/>
              </a:buClr>
              <a:buFont typeface="Wingdings" panose="05000000000000000000" pitchFamily="2" charset="2"/>
              <a:buChar char="q"/>
            </a:pPr>
            <a:endParaRPr lang="en-US" sz="2000" dirty="0">
              <a:latin typeface="Arial" panose="020B0604020202020204" pitchFamily="34" charset="0"/>
              <a:cs typeface="Arial" panose="020B0604020202020204" pitchFamily="34" charset="0"/>
            </a:endParaRPr>
          </a:p>
          <a:p>
            <a:pPr marL="434340" marR="84455" indent="-342900" algn="just">
              <a:lnSpc>
                <a:spcPct val="100000"/>
              </a:lnSpc>
              <a:buClr>
                <a:schemeClr val="accent1"/>
              </a:buClr>
              <a:buFont typeface="Wingdings" panose="05000000000000000000" pitchFamily="2" charset="2"/>
              <a:buChar char="q"/>
            </a:pPr>
            <a:r>
              <a:rPr lang="en-US" sz="2000" spc="-5" dirty="0">
                <a:latin typeface="Arial" panose="020B0604020202020204" pitchFamily="34" charset="0"/>
                <a:cs typeface="Arial" panose="020B0604020202020204" pitchFamily="34" charset="0"/>
              </a:rPr>
              <a:t>The</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number</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of</a:t>
            </a:r>
            <a:r>
              <a:rPr lang="en-US" sz="2000" dirty="0">
                <a:latin typeface="Arial" panose="020B0604020202020204" pitchFamily="34" charset="0"/>
                <a:cs typeface="Arial" panose="020B0604020202020204" pitchFamily="34" charset="0"/>
              </a:rPr>
              <a:t> </a:t>
            </a:r>
            <a:r>
              <a:rPr lang="en-US" sz="2000" b="1" spc="-5" dirty="0">
                <a:latin typeface="Arial" panose="020B0604020202020204" pitchFamily="34" charset="0"/>
                <a:cs typeface="Arial" panose="020B0604020202020204" pitchFamily="34" charset="0"/>
              </a:rPr>
              <a:t>Unique</a:t>
            </a:r>
            <a:r>
              <a:rPr lang="en-US" sz="2000" b="1"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Apps </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Play</a:t>
            </a:r>
            <a:r>
              <a:rPr lang="en-US" sz="2000" dirty="0">
                <a:latin typeface="Arial" panose="020B0604020202020204" pitchFamily="34" charset="0"/>
                <a:cs typeface="Arial" panose="020B0604020202020204" pitchFamily="34" charset="0"/>
              </a:rPr>
              <a:t> store</a:t>
            </a:r>
            <a:r>
              <a:rPr lang="en-US" sz="2000" spc="5"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and</a:t>
            </a:r>
            <a:r>
              <a:rPr lang="en-US" sz="2000" spc="434"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User </a:t>
            </a:r>
            <a:r>
              <a:rPr lang="en-US" sz="2000" spc="-43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reviews</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merged</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dataset</a:t>
            </a:r>
            <a:r>
              <a:rPr lang="en-US" sz="2000" spc="434"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are </a:t>
            </a:r>
            <a:r>
              <a:rPr lang="en-US" sz="2000" spc="5" dirty="0">
                <a:latin typeface="Arial" panose="020B0604020202020204" pitchFamily="34" charset="0"/>
                <a:cs typeface="Arial" panose="020B0604020202020204" pitchFamily="34" charset="0"/>
              </a:rPr>
              <a:t> </a:t>
            </a:r>
            <a:r>
              <a:rPr lang="en-US" sz="2000" b="1" spc="-5" dirty="0">
                <a:latin typeface="Arial" panose="020B0604020202020204" pitchFamily="34" charset="0"/>
                <a:cs typeface="Arial" panose="020B0604020202020204" pitchFamily="34" charset="0"/>
              </a:rPr>
              <a:t>816.</a:t>
            </a:r>
            <a:endParaRPr lang="en-US" sz="2000" dirty="0">
              <a:latin typeface="Arial" panose="020B0604020202020204" pitchFamily="34" charset="0"/>
              <a:cs typeface="Arial" panose="020B0604020202020204" pitchFamily="34" charset="0"/>
            </a:endParaRPr>
          </a:p>
          <a:p>
            <a:pPr marL="342900" indent="-342900">
              <a:lnSpc>
                <a:spcPct val="100000"/>
              </a:lnSpc>
              <a:spcBef>
                <a:spcPts val="20"/>
              </a:spcBef>
              <a:buClr>
                <a:schemeClr val="accent1"/>
              </a:buClr>
              <a:buFont typeface="Wingdings" panose="05000000000000000000" pitchFamily="2" charset="2"/>
              <a:buChar char="q"/>
            </a:pPr>
            <a:endParaRPr lang="en-US" sz="2000" dirty="0">
              <a:latin typeface="Arial" panose="020B0604020202020204" pitchFamily="34" charset="0"/>
              <a:cs typeface="Arial" panose="020B0604020202020204" pitchFamily="34" charset="0"/>
            </a:endParaRPr>
          </a:p>
          <a:p>
            <a:pPr marL="434340" marR="81280" indent="-342900" algn="just">
              <a:lnSpc>
                <a:spcPct val="100000"/>
              </a:lnSpc>
              <a:spcBef>
                <a:spcPts val="5"/>
              </a:spcBef>
              <a:buClr>
                <a:schemeClr val="accent1"/>
              </a:buClr>
              <a:buFont typeface="Wingdings" panose="05000000000000000000" pitchFamily="2" charset="2"/>
              <a:buChar char="q"/>
            </a:pPr>
            <a:r>
              <a:rPr lang="en-US" sz="2000" spc="-5" dirty="0">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Sentiment</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column</a:t>
            </a:r>
            <a:r>
              <a:rPr lang="en-US" sz="2000" b="1" spc="-5"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 </a:t>
            </a:r>
            <a:r>
              <a:rPr lang="en-US" sz="2000" b="1" spc="5" dirty="0">
                <a:latin typeface="Arial" panose="020B0604020202020204" pitchFamily="34" charset="0"/>
                <a:cs typeface="Arial" panose="020B0604020202020204" pitchFamily="34" charset="0"/>
              </a:rPr>
              <a:t>64% </a:t>
            </a:r>
            <a:r>
              <a:rPr lang="en-US" sz="2000" b="1" spc="1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are </a:t>
            </a:r>
            <a:r>
              <a:rPr lang="en-US" sz="2000" b="1" spc="-5" dirty="0">
                <a:latin typeface="Arial" panose="020B0604020202020204" pitchFamily="34" charset="0"/>
                <a:cs typeface="Arial" panose="020B0604020202020204" pitchFamily="34" charset="0"/>
              </a:rPr>
              <a:t>Positive, </a:t>
            </a:r>
            <a:r>
              <a:rPr lang="en-US" sz="2000" b="1" dirty="0">
                <a:latin typeface="Arial" panose="020B0604020202020204" pitchFamily="34" charset="0"/>
                <a:cs typeface="Arial" panose="020B0604020202020204" pitchFamily="34" charset="0"/>
              </a:rPr>
              <a:t>22% </a:t>
            </a:r>
            <a:r>
              <a:rPr lang="en-US" sz="2000" dirty="0">
                <a:latin typeface="Arial" panose="020B0604020202020204" pitchFamily="34" charset="0"/>
                <a:cs typeface="Arial" panose="020B0604020202020204" pitchFamily="34" charset="0"/>
              </a:rPr>
              <a:t>are </a:t>
            </a:r>
            <a:r>
              <a:rPr lang="en-US" sz="2000" b="1" spc="-5" dirty="0">
                <a:latin typeface="Arial" panose="020B0604020202020204" pitchFamily="34" charset="0"/>
                <a:cs typeface="Arial" panose="020B0604020202020204" pitchFamily="34" charset="0"/>
              </a:rPr>
              <a:t>Negative </a:t>
            </a:r>
            <a:r>
              <a:rPr lang="en-US" sz="2000" b="1" spc="-43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and</a:t>
            </a:r>
            <a:r>
              <a:rPr lang="en-US" sz="2000" spc="-10" dirty="0">
                <a:latin typeface="Arial" panose="020B0604020202020204" pitchFamily="34" charset="0"/>
                <a:cs typeface="Arial" panose="020B0604020202020204" pitchFamily="34" charset="0"/>
              </a:rPr>
              <a:t> </a:t>
            </a:r>
            <a:r>
              <a:rPr lang="en-US" sz="2000" b="1" spc="-5" dirty="0">
                <a:latin typeface="Arial" panose="020B0604020202020204" pitchFamily="34" charset="0"/>
                <a:cs typeface="Arial" panose="020B0604020202020204" pitchFamily="34" charset="0"/>
              </a:rPr>
              <a:t>14%</a:t>
            </a:r>
            <a:r>
              <a:rPr lang="en-US" sz="2000" b="1" spc="15"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are</a:t>
            </a:r>
            <a:r>
              <a:rPr lang="en-US" sz="2000" spc="5" dirty="0">
                <a:latin typeface="Arial" panose="020B0604020202020204" pitchFamily="34" charset="0"/>
                <a:cs typeface="Arial" panose="020B0604020202020204" pitchFamily="34" charset="0"/>
              </a:rPr>
              <a:t> </a:t>
            </a:r>
            <a:r>
              <a:rPr lang="en-US" sz="2000" b="1" spc="-5" dirty="0">
                <a:latin typeface="Arial" panose="020B0604020202020204" pitchFamily="34" charset="0"/>
                <a:cs typeface="Arial" panose="020B0604020202020204" pitchFamily="34" charset="0"/>
              </a:rPr>
              <a:t>Neutral</a:t>
            </a:r>
            <a:r>
              <a:rPr lang="en-US" sz="2000" b="1" spc="15"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values.</a:t>
            </a:r>
            <a:endParaRPr lang="en-US" sz="2000" dirty="0">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1175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0D117C-C0C3-1982-FA4E-CC4747181409}"/>
              </a:ext>
            </a:extLst>
          </p:cNvPr>
          <p:cNvSpPr txBox="1"/>
          <p:nvPr/>
        </p:nvSpPr>
        <p:spPr>
          <a:xfrm>
            <a:off x="350728" y="563672"/>
            <a:ext cx="11498893" cy="1200329"/>
          </a:xfrm>
          <a:prstGeom prst="rect">
            <a:avLst/>
          </a:prstGeom>
          <a:noFill/>
        </p:spPr>
        <p:txBody>
          <a:bodyPr wrap="square" rtlCol="0">
            <a:spAutoFit/>
          </a:bodyPr>
          <a:lstStyle/>
          <a:p>
            <a:pPr marL="342900" indent="-342900">
              <a:buClr>
                <a:schemeClr val="accent1"/>
              </a:buClr>
              <a:buFont typeface="Wingdings" panose="05000000000000000000" pitchFamily="2" charset="2"/>
              <a:buChar char="q"/>
            </a:pPr>
            <a:r>
              <a:rPr lang="en-IN" sz="2400" b="1" spc="-110" dirty="0">
                <a:solidFill>
                  <a:schemeClr val="accent1">
                    <a:lumMod val="50000"/>
                  </a:schemeClr>
                </a:solidFill>
                <a:latin typeface="Arial" panose="020B0604020202020204" pitchFamily="34" charset="0"/>
                <a:cs typeface="Arial" panose="020B0604020202020204" pitchFamily="34" charset="0"/>
              </a:rPr>
              <a:t>Positive </a:t>
            </a:r>
            <a:r>
              <a:rPr lang="en-IN" sz="2400" b="1" spc="-75" dirty="0">
                <a:solidFill>
                  <a:schemeClr val="accent1">
                    <a:lumMod val="50000"/>
                  </a:schemeClr>
                </a:solidFill>
                <a:latin typeface="Arial" panose="020B0604020202020204" pitchFamily="34" charset="0"/>
                <a:cs typeface="Arial" panose="020B0604020202020204" pitchFamily="34" charset="0"/>
              </a:rPr>
              <a:t>and </a:t>
            </a:r>
            <a:r>
              <a:rPr lang="en-IN" sz="2400" b="1" spc="-100" dirty="0">
                <a:solidFill>
                  <a:schemeClr val="accent1">
                    <a:lumMod val="50000"/>
                  </a:schemeClr>
                </a:solidFill>
                <a:latin typeface="Arial" panose="020B0604020202020204" pitchFamily="34" charset="0"/>
                <a:cs typeface="Arial" panose="020B0604020202020204" pitchFamily="34" charset="0"/>
              </a:rPr>
              <a:t>Negative</a:t>
            </a:r>
            <a:r>
              <a:rPr lang="en-IN" sz="2400" b="1" spc="-340" dirty="0">
                <a:solidFill>
                  <a:schemeClr val="accent1">
                    <a:lumMod val="50000"/>
                  </a:schemeClr>
                </a:solidFill>
                <a:latin typeface="Arial" panose="020B0604020202020204" pitchFamily="34" charset="0"/>
                <a:cs typeface="Arial" panose="020B0604020202020204" pitchFamily="34" charset="0"/>
              </a:rPr>
              <a:t> </a:t>
            </a:r>
            <a:r>
              <a:rPr lang="en-IN" sz="2400" b="1" spc="-140" dirty="0">
                <a:solidFill>
                  <a:schemeClr val="accent1">
                    <a:lumMod val="50000"/>
                  </a:schemeClr>
                </a:solidFill>
                <a:latin typeface="Arial" panose="020B0604020202020204" pitchFamily="34" charset="0"/>
                <a:cs typeface="Arial" panose="020B0604020202020204" pitchFamily="34" charset="0"/>
              </a:rPr>
              <a:t>Reviews</a:t>
            </a:r>
          </a:p>
          <a:p>
            <a:pPr>
              <a:buClr>
                <a:schemeClr val="accent1"/>
              </a:buClr>
            </a:pPr>
            <a:endParaRPr kumimoji="0" lang="en-IN" altLang="en-US" sz="2400" b="1" i="0" u="none" strike="noStrike" cap="none" spc="-140" normalizeH="0" baseline="0" dirty="0">
              <a:ln>
                <a:noFill/>
              </a:ln>
              <a:solidFill>
                <a:schemeClr val="accent1">
                  <a:lumMod val="50000"/>
                </a:schemeClr>
              </a:solidFill>
              <a:effectLst/>
              <a:latin typeface="Arial" panose="020B0604020202020204" pitchFamily="34" charset="0"/>
              <a:cs typeface="Arial" panose="020B0604020202020204" pitchFamily="34" charset="0"/>
            </a:endParaRPr>
          </a:p>
          <a:p>
            <a:pPr>
              <a:buClr>
                <a:schemeClr val="accent1"/>
              </a:buClr>
            </a:pPr>
            <a:endParaRPr kumimoji="0" lang="en-US" altLang="en-US" sz="2400" b="1" i="0" u="none" strike="noStrike" cap="none" normalizeH="0" baseline="0" dirty="0">
              <a:ln>
                <a:noFill/>
              </a:ln>
              <a:solidFill>
                <a:schemeClr val="accent1">
                  <a:lumMod val="50000"/>
                </a:schemeClr>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00C9675-789D-3ACE-67A0-86E5282BE46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88930" y="1046931"/>
            <a:ext cx="5707409" cy="4459266"/>
          </a:xfrm>
          <a:prstGeom prst="rect">
            <a:avLst/>
          </a:prstGeom>
        </p:spPr>
      </p:pic>
      <p:pic>
        <p:nvPicPr>
          <p:cNvPr id="6" name="Picture 5">
            <a:extLst>
              <a:ext uri="{FF2B5EF4-FFF2-40B4-BE49-F238E27FC236}">
                <a16:creationId xmlns:a16="http://schemas.microsoft.com/office/drawing/2014/main" id="{504FB286-7BAD-27BC-6512-3D513E386927}"/>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6484593" y="1046931"/>
            <a:ext cx="5707408" cy="4493867"/>
          </a:xfrm>
          <a:prstGeom prst="rect">
            <a:avLst/>
          </a:prstGeom>
        </p:spPr>
      </p:pic>
      <p:sp>
        <p:nvSpPr>
          <p:cNvPr id="7" name="TextBox 6">
            <a:extLst>
              <a:ext uri="{FF2B5EF4-FFF2-40B4-BE49-F238E27FC236}">
                <a16:creationId xmlns:a16="http://schemas.microsoft.com/office/drawing/2014/main" id="{B26F1407-1CA8-B76F-2D66-AB2BDDD53EE3}"/>
              </a:ext>
            </a:extLst>
          </p:cNvPr>
          <p:cNvSpPr txBox="1"/>
          <p:nvPr/>
        </p:nvSpPr>
        <p:spPr>
          <a:xfrm>
            <a:off x="-61590" y="5478168"/>
            <a:ext cx="4345492" cy="1015663"/>
          </a:xfrm>
          <a:prstGeom prst="rect">
            <a:avLst/>
          </a:prstGeom>
          <a:noFill/>
        </p:spPr>
        <p:txBody>
          <a:bodyPr wrap="square" rtlCol="0">
            <a:spAutoFit/>
          </a:bodyPr>
          <a:lstStyle/>
          <a:p>
            <a:pPr marL="434340" marR="83185" indent="-342900">
              <a:lnSpc>
                <a:spcPct val="100000"/>
              </a:lnSpc>
              <a:buClr>
                <a:schemeClr val="accent1"/>
              </a:buClr>
              <a:buFont typeface="Wingdings" panose="05000000000000000000" pitchFamily="2" charset="2"/>
              <a:buChar char="q"/>
            </a:pPr>
            <a:r>
              <a:rPr lang="en-US" sz="2000" b="1" spc="-10" dirty="0">
                <a:latin typeface="Arial" panose="020B0604020202020204" pitchFamily="34" charset="0"/>
                <a:cs typeface="Arial" panose="020B0604020202020204" pitchFamily="34" charset="0"/>
              </a:rPr>
              <a:t>Helix</a:t>
            </a:r>
            <a:r>
              <a:rPr lang="en-US" sz="2000" b="1" spc="-5" dirty="0">
                <a:latin typeface="Arial" panose="020B0604020202020204" pitchFamily="34" charset="0"/>
                <a:cs typeface="Arial" panose="020B0604020202020204" pitchFamily="34" charset="0"/>
              </a:rPr>
              <a:t> Jump</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is</a:t>
            </a:r>
            <a:r>
              <a:rPr lang="en-US" sz="2000" spc="5"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a</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App</a:t>
            </a:r>
            <a:r>
              <a:rPr lang="en-US" sz="2000" dirty="0">
                <a:latin typeface="Arial" panose="020B0604020202020204" pitchFamily="34" charset="0"/>
                <a:cs typeface="Arial" panose="020B0604020202020204" pitchFamily="34" charset="0"/>
              </a:rPr>
              <a:t> from </a:t>
            </a:r>
            <a:r>
              <a:rPr lang="en-US" sz="2000" spc="5"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merged</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dataset</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has</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highest </a:t>
            </a:r>
            <a:r>
              <a:rPr lang="en-US" sz="2000" dirty="0">
                <a:latin typeface="Arial" panose="020B0604020202020204" pitchFamily="34" charset="0"/>
                <a:cs typeface="Arial" panose="020B0604020202020204" pitchFamily="34" charset="0"/>
              </a:rPr>
              <a:t> </a:t>
            </a:r>
            <a:r>
              <a:rPr lang="en-US" sz="2000" b="1" spc="-5" dirty="0">
                <a:latin typeface="Arial" panose="020B0604020202020204" pitchFamily="34" charset="0"/>
                <a:cs typeface="Arial" panose="020B0604020202020204" pitchFamily="34" charset="0"/>
              </a:rPr>
              <a:t>209 </a:t>
            </a:r>
            <a:r>
              <a:rPr lang="en-US" sz="2000" b="1" spc="-10" dirty="0">
                <a:latin typeface="Arial" panose="020B0604020202020204" pitchFamily="34" charset="0"/>
                <a:cs typeface="Arial" panose="020B0604020202020204" pitchFamily="34" charset="0"/>
              </a:rPr>
              <a:t>Positive</a:t>
            </a:r>
            <a:r>
              <a:rPr lang="en-US" sz="2000" b="1" spc="45"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sentiment</a:t>
            </a:r>
            <a:r>
              <a:rPr lang="en-US" sz="2000" spc="1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count.</a:t>
            </a:r>
            <a:endParaRPr lang="en-US" sz="2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0332672-FB32-4659-1917-7A3670DC5068}"/>
              </a:ext>
            </a:extLst>
          </p:cNvPr>
          <p:cNvSpPr txBox="1"/>
          <p:nvPr/>
        </p:nvSpPr>
        <p:spPr>
          <a:xfrm>
            <a:off x="6138792" y="5599135"/>
            <a:ext cx="6053207" cy="1015663"/>
          </a:xfrm>
          <a:prstGeom prst="rect">
            <a:avLst/>
          </a:prstGeom>
          <a:noFill/>
        </p:spPr>
        <p:txBody>
          <a:bodyPr wrap="square" rtlCol="0">
            <a:spAutoFit/>
          </a:bodyPr>
          <a:lstStyle/>
          <a:p>
            <a:pPr marL="434340" marR="83185" indent="-342900">
              <a:buClr>
                <a:schemeClr val="accent1"/>
              </a:buClr>
              <a:buFont typeface="Wingdings" panose="05000000000000000000" pitchFamily="2" charset="2"/>
              <a:buChar char="q"/>
            </a:pPr>
            <a:r>
              <a:rPr lang="en-US" sz="2000" b="1" spc="-10" dirty="0">
                <a:latin typeface="Arial" panose="020B0604020202020204" pitchFamily="34" charset="0"/>
                <a:cs typeface="Arial" panose="020B0604020202020204" pitchFamily="34" charset="0"/>
              </a:rPr>
              <a:t>Angry Bird Classic</a:t>
            </a:r>
            <a:r>
              <a:rPr lang="en-US" sz="2000" spc="-10" dirty="0">
                <a:latin typeface="Arial" panose="020B0604020202020204" pitchFamily="34" charset="0"/>
                <a:cs typeface="Arial" panose="020B0604020202020204" pitchFamily="34" charset="0"/>
              </a:rPr>
              <a:t> is a app  from merged dataset has  highest </a:t>
            </a:r>
            <a:r>
              <a:rPr lang="en-US" sz="2000" b="1" spc="-10" dirty="0">
                <a:latin typeface="Arial" panose="020B0604020202020204" pitchFamily="34" charset="0"/>
                <a:cs typeface="Arial" panose="020B0604020202020204" pitchFamily="34" charset="0"/>
              </a:rPr>
              <a:t>147 Negative </a:t>
            </a:r>
            <a:r>
              <a:rPr lang="en-US" sz="2000" spc="-10" dirty="0">
                <a:latin typeface="Arial" panose="020B0604020202020204" pitchFamily="34" charset="0"/>
                <a:cs typeface="Arial" panose="020B0604020202020204" pitchFamily="34" charset="0"/>
              </a:rPr>
              <a:t>sentiment  count.</a:t>
            </a:r>
          </a:p>
        </p:txBody>
      </p:sp>
    </p:spTree>
    <p:extLst>
      <p:ext uri="{BB962C8B-B14F-4D97-AF65-F5344CB8AC3E}">
        <p14:creationId xmlns:p14="http://schemas.microsoft.com/office/powerpoint/2010/main" val="2406687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432E42-F5E0-15AA-9582-E7E4FEB37C9A}"/>
              </a:ext>
            </a:extLst>
          </p:cNvPr>
          <p:cNvSpPr txBox="1"/>
          <p:nvPr/>
        </p:nvSpPr>
        <p:spPr>
          <a:xfrm>
            <a:off x="375781" y="576198"/>
            <a:ext cx="11624153" cy="1200329"/>
          </a:xfrm>
          <a:prstGeom prst="rect">
            <a:avLst/>
          </a:prstGeom>
          <a:noFill/>
        </p:spPr>
        <p:txBody>
          <a:bodyPr wrap="square" rtlCol="0">
            <a:spAutoFit/>
          </a:bodyPr>
          <a:lstStyle/>
          <a:p>
            <a:pPr marL="342900" indent="-342900" eaLnBrk="0" fontAlgn="base" hangingPunct="0">
              <a:spcBef>
                <a:spcPct val="0"/>
              </a:spcBef>
              <a:spcAft>
                <a:spcPct val="0"/>
              </a:spcAft>
              <a:buClr>
                <a:schemeClr val="accent1"/>
              </a:buClr>
              <a:buFont typeface="Wingdings" panose="05000000000000000000" pitchFamily="2" charset="2"/>
              <a:buChar char="q"/>
            </a:pPr>
            <a:r>
              <a:rPr lang="en-IN" sz="2400" b="1" dirty="0">
                <a:solidFill>
                  <a:schemeClr val="accent1">
                    <a:lumMod val="50000"/>
                  </a:schemeClr>
                </a:solidFill>
                <a:effectLst/>
                <a:latin typeface="Arial" panose="020B0604020202020204" pitchFamily="34" charset="0"/>
                <a:cs typeface="Arial" panose="020B0604020202020204" pitchFamily="34" charset="0"/>
              </a:rPr>
              <a:t>Is </a:t>
            </a:r>
            <a:r>
              <a:rPr lang="en-IN" sz="2400" b="1" dirty="0" err="1">
                <a:solidFill>
                  <a:schemeClr val="accent1">
                    <a:lumMod val="50000"/>
                  </a:schemeClr>
                </a:solidFill>
                <a:effectLst/>
                <a:latin typeface="Arial" panose="020B0604020202020204" pitchFamily="34" charset="0"/>
                <a:cs typeface="Arial" panose="020B0604020202020204" pitchFamily="34" charset="0"/>
              </a:rPr>
              <a:t>sentiment_subjectivity</a:t>
            </a:r>
            <a:r>
              <a:rPr lang="en-IN" sz="2400" b="1" dirty="0">
                <a:solidFill>
                  <a:schemeClr val="accent1">
                    <a:lumMod val="50000"/>
                  </a:schemeClr>
                </a:solidFill>
                <a:effectLst/>
                <a:latin typeface="Arial" panose="020B0604020202020204" pitchFamily="34" charset="0"/>
                <a:cs typeface="Arial" panose="020B0604020202020204" pitchFamily="34" charset="0"/>
              </a:rPr>
              <a:t> proportional to </a:t>
            </a:r>
            <a:r>
              <a:rPr lang="en-IN" sz="2400" b="1" dirty="0" err="1">
                <a:solidFill>
                  <a:schemeClr val="accent1">
                    <a:lumMod val="50000"/>
                  </a:schemeClr>
                </a:solidFill>
                <a:effectLst/>
                <a:latin typeface="Arial" panose="020B0604020202020204" pitchFamily="34" charset="0"/>
                <a:cs typeface="Arial" panose="020B0604020202020204" pitchFamily="34" charset="0"/>
              </a:rPr>
              <a:t>sentiment_polarity</a:t>
            </a:r>
            <a:r>
              <a:rPr lang="en-IN" sz="2400" b="1" dirty="0">
                <a:solidFill>
                  <a:schemeClr val="accent1">
                    <a:lumMod val="50000"/>
                  </a:schemeClr>
                </a:solidFill>
                <a:effectLst/>
                <a:latin typeface="Arial" panose="020B0604020202020204" pitchFamily="34" charset="0"/>
                <a:cs typeface="Arial" panose="020B0604020202020204" pitchFamily="34" charset="0"/>
              </a:rPr>
              <a:t>?</a:t>
            </a:r>
          </a:p>
          <a:p>
            <a:pPr marL="342900" indent="-342900" eaLnBrk="0" fontAlgn="base" hangingPunct="0">
              <a:spcBef>
                <a:spcPct val="0"/>
              </a:spcBef>
              <a:spcAft>
                <a:spcPct val="0"/>
              </a:spcAft>
              <a:buClr>
                <a:schemeClr val="accent1"/>
              </a:buClr>
              <a:buFont typeface="Wingdings" panose="05000000000000000000" pitchFamily="2" charset="2"/>
              <a:buChar char="q"/>
            </a:pPr>
            <a:endParaRPr lang="en-IN" sz="2400" b="1" dirty="0">
              <a:solidFill>
                <a:schemeClr val="accent1">
                  <a:lumMod val="50000"/>
                </a:schemeClr>
              </a:solidFill>
              <a:latin typeface="Arial" panose="020B0604020202020204" pitchFamily="34" charset="0"/>
              <a:cs typeface="Arial" panose="020B0604020202020204" pitchFamily="34" charset="0"/>
            </a:endParaRPr>
          </a:p>
          <a:p>
            <a:pPr marL="342900" indent="-342900" eaLnBrk="0" fontAlgn="base" hangingPunct="0">
              <a:spcBef>
                <a:spcPct val="0"/>
              </a:spcBef>
              <a:spcAft>
                <a:spcPct val="0"/>
              </a:spcAft>
              <a:buClr>
                <a:schemeClr val="accent1"/>
              </a:buClr>
              <a:buFont typeface="Wingdings" panose="05000000000000000000" pitchFamily="2" charset="2"/>
              <a:buChar char="q"/>
            </a:pPr>
            <a:endParaRPr lang="en-IN" sz="2400" b="1" dirty="0">
              <a:solidFill>
                <a:schemeClr val="accent1">
                  <a:lumMod val="50000"/>
                </a:schemeClr>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C1B6C3C-A9DB-F275-F3A3-20E4C89B8670}"/>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021915" y="1052186"/>
            <a:ext cx="8170086" cy="5338753"/>
          </a:xfrm>
          <a:prstGeom prst="rect">
            <a:avLst/>
          </a:prstGeom>
        </p:spPr>
      </p:pic>
      <p:sp>
        <p:nvSpPr>
          <p:cNvPr id="6" name="TextBox 5">
            <a:extLst>
              <a:ext uri="{FF2B5EF4-FFF2-40B4-BE49-F238E27FC236}">
                <a16:creationId xmlns:a16="http://schemas.microsoft.com/office/drawing/2014/main" id="{74287398-B433-328F-80B8-3B3D6B717835}"/>
              </a:ext>
            </a:extLst>
          </p:cNvPr>
          <p:cNvSpPr txBox="1"/>
          <p:nvPr/>
        </p:nvSpPr>
        <p:spPr>
          <a:xfrm>
            <a:off x="375781" y="2136512"/>
            <a:ext cx="3646134" cy="2862322"/>
          </a:xfrm>
          <a:prstGeom prst="rect">
            <a:avLst/>
          </a:prstGeom>
          <a:noFill/>
        </p:spPr>
        <p:txBody>
          <a:bodyPr wrap="square" rtlCol="0">
            <a:spAutoFit/>
          </a:bodyPr>
          <a:lstStyle/>
          <a:p>
            <a:pPr marL="342900" indent="-342900">
              <a:buClr>
                <a:schemeClr val="accent1"/>
              </a:buClr>
              <a:buFont typeface="Wingdings" panose="05000000000000000000" pitchFamily="2" charset="2"/>
              <a:buChar char="q"/>
            </a:pPr>
            <a:r>
              <a:rPr lang="en-US" sz="2000" i="0" dirty="0">
                <a:effectLst/>
                <a:latin typeface="Arial" panose="020B0604020202020204" pitchFamily="34" charset="0"/>
                <a:cs typeface="Arial" panose="020B0604020202020204" pitchFamily="34" charset="0"/>
              </a:rPr>
              <a:t>From the above scatter plot it can be concluded that sentiment subjectivity is not always proportional to sentiment polarity but in maximum number of case, shows a proportional behavior, when variance is too high or low</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8748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13FC0C-92E7-3FEF-CD3C-A4D90D32ED7B}"/>
              </a:ext>
            </a:extLst>
          </p:cNvPr>
          <p:cNvSpPr txBox="1"/>
          <p:nvPr/>
        </p:nvSpPr>
        <p:spPr>
          <a:xfrm>
            <a:off x="375781" y="563672"/>
            <a:ext cx="11548997" cy="830997"/>
          </a:xfrm>
          <a:prstGeom prst="rect">
            <a:avLst/>
          </a:prstGeom>
          <a:noFill/>
        </p:spPr>
        <p:txBody>
          <a:bodyPr wrap="square" rtlCol="0">
            <a:spAutoFit/>
          </a:bodyPr>
          <a:lstStyle/>
          <a:p>
            <a:pPr marL="342900" indent="-342900">
              <a:buClr>
                <a:schemeClr val="accent1"/>
              </a:buClr>
              <a:buFont typeface="Wingdings" panose="05000000000000000000" pitchFamily="2" charset="2"/>
              <a:buChar char="q"/>
            </a:pPr>
            <a:r>
              <a:rPr lang="en-US" sz="2400" b="1" dirty="0">
                <a:solidFill>
                  <a:schemeClr val="accent1">
                    <a:lumMod val="50000"/>
                  </a:schemeClr>
                </a:solidFill>
                <a:latin typeface="Arial" panose="020B0604020202020204" pitchFamily="34" charset="0"/>
                <a:cs typeface="Arial" panose="020B0604020202020204" pitchFamily="34" charset="0"/>
              </a:rPr>
              <a:t>Co-Relation in </a:t>
            </a:r>
            <a:r>
              <a:rPr lang="en-US" sz="2400" b="1" dirty="0">
                <a:solidFill>
                  <a:schemeClr val="accent1">
                    <a:lumMod val="50000"/>
                  </a:schemeClr>
                </a:solidFill>
                <a:effectLst/>
                <a:latin typeface="Arial" panose="020B0604020202020204" pitchFamily="34" charset="0"/>
                <a:cs typeface="Arial" panose="020B0604020202020204" pitchFamily="34" charset="0"/>
              </a:rPr>
              <a:t>merged data frame</a:t>
            </a:r>
          </a:p>
          <a:p>
            <a:pPr marL="342900" indent="-342900">
              <a:buClr>
                <a:schemeClr val="accent1"/>
              </a:buClr>
              <a:buFont typeface="Wingdings" panose="05000000000000000000" pitchFamily="2" charset="2"/>
              <a:buChar char="q"/>
            </a:pPr>
            <a:endParaRPr lang="en-US" sz="2400" b="1" dirty="0">
              <a:solidFill>
                <a:schemeClr val="accent1">
                  <a:lumMod val="50000"/>
                </a:schemeClr>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BB9EBDE-8F9C-3C37-32C7-022B32765FC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204829" y="1046934"/>
            <a:ext cx="7987171" cy="5247394"/>
          </a:xfrm>
          <a:prstGeom prst="rect">
            <a:avLst/>
          </a:prstGeom>
        </p:spPr>
      </p:pic>
      <p:sp>
        <p:nvSpPr>
          <p:cNvPr id="6" name="TextBox 5">
            <a:extLst>
              <a:ext uri="{FF2B5EF4-FFF2-40B4-BE49-F238E27FC236}">
                <a16:creationId xmlns:a16="http://schemas.microsoft.com/office/drawing/2014/main" id="{41B56E57-7DC6-0A1F-42FB-FB37349ABF48}"/>
              </a:ext>
            </a:extLst>
          </p:cNvPr>
          <p:cNvSpPr txBox="1"/>
          <p:nvPr/>
        </p:nvSpPr>
        <p:spPr>
          <a:xfrm>
            <a:off x="375781" y="2547246"/>
            <a:ext cx="3829048" cy="2246769"/>
          </a:xfrm>
          <a:prstGeom prst="rect">
            <a:avLst/>
          </a:prstGeom>
          <a:noFill/>
        </p:spPr>
        <p:txBody>
          <a:bodyPr wrap="square" rtlCol="0">
            <a:spAutoFit/>
          </a:bodyPr>
          <a:lstStyle/>
          <a:p>
            <a:pPr marL="434340" marR="83820" indent="-342900">
              <a:lnSpc>
                <a:spcPct val="100000"/>
              </a:lnSpc>
              <a:buClr>
                <a:schemeClr val="accent1"/>
              </a:buClr>
              <a:buFont typeface="Wingdings" panose="05000000000000000000" pitchFamily="2" charset="2"/>
              <a:buChar char="q"/>
            </a:pPr>
            <a:r>
              <a:rPr lang="en-US" sz="2000" spc="-5" dirty="0">
                <a:latin typeface="Arial" panose="020B0604020202020204" pitchFamily="34" charset="0"/>
                <a:cs typeface="Arial" panose="020B0604020202020204" pitchFamily="34" charset="0"/>
              </a:rPr>
              <a:t>In this correlation </a:t>
            </a:r>
            <a:r>
              <a:rPr lang="en-US" sz="2000" dirty="0">
                <a:latin typeface="Arial" panose="020B0604020202020204" pitchFamily="34" charset="0"/>
                <a:cs typeface="Arial" panose="020B0604020202020204" pitchFamily="34" charset="0"/>
              </a:rPr>
              <a:t>matrix, </a:t>
            </a:r>
            <a:r>
              <a:rPr lang="en-US" sz="2000" spc="-5" dirty="0">
                <a:latin typeface="Arial" panose="020B0604020202020204" pitchFamily="34" charset="0"/>
                <a:cs typeface="Arial" panose="020B0604020202020204" pitchFamily="34" charset="0"/>
              </a:rPr>
              <a:t>There </a:t>
            </a:r>
            <a:r>
              <a:rPr lang="en-US" sz="2000" dirty="0">
                <a:latin typeface="Arial" panose="020B0604020202020204" pitchFamily="34" charset="0"/>
                <a:cs typeface="Arial" panose="020B0604020202020204" pitchFamily="34" charset="0"/>
              </a:rPr>
              <a:t>is </a:t>
            </a:r>
            <a:r>
              <a:rPr lang="en-US" sz="2000" spc="-5" dirty="0">
                <a:latin typeface="Arial" panose="020B0604020202020204" pitchFamily="34" charset="0"/>
                <a:cs typeface="Arial" panose="020B0604020202020204" pitchFamily="34" charset="0"/>
              </a:rPr>
              <a:t>not </a:t>
            </a:r>
            <a:r>
              <a:rPr lang="en-US" sz="2000" spc="-43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a</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significant</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relationship</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between </a:t>
            </a:r>
            <a:r>
              <a:rPr lang="en-US" sz="2000" spc="-43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Rating,</a:t>
            </a:r>
            <a:r>
              <a:rPr lang="en-US" sz="2000" dirty="0">
                <a:latin typeface="Arial" panose="020B0604020202020204" pitchFamily="34" charset="0"/>
                <a:cs typeface="Arial" panose="020B0604020202020204" pitchFamily="34" charset="0"/>
              </a:rPr>
              <a:t> </a:t>
            </a:r>
            <a:r>
              <a:rPr lang="en-US" sz="2000" spc="-10" dirty="0">
                <a:latin typeface="Arial" panose="020B0604020202020204" pitchFamily="34" charset="0"/>
                <a:cs typeface="Arial" panose="020B0604020202020204" pitchFamily="34" charset="0"/>
              </a:rPr>
              <a:t>Reviews,</a:t>
            </a:r>
            <a:r>
              <a:rPr lang="en-US" sz="2000" spc="-5" dirty="0">
                <a:latin typeface="Arial" panose="020B0604020202020204" pitchFamily="34" charset="0"/>
                <a:cs typeface="Arial" panose="020B0604020202020204" pitchFamily="34" charset="0"/>
              </a:rPr>
              <a:t> Size</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and</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Installs </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with respect to the Sentiment </a:t>
            </a:r>
            <a:r>
              <a:rPr lang="en-US" sz="2000" dirty="0">
                <a:latin typeface="Arial" panose="020B0604020202020204" pitchFamily="34" charset="0"/>
                <a:cs typeface="Arial" panose="020B0604020202020204" pitchFamily="34" charset="0"/>
              </a:rPr>
              <a:t>polarity </a:t>
            </a:r>
            <a:r>
              <a:rPr lang="en-US" sz="2000" spc="-43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and Sentiment</a:t>
            </a:r>
            <a:r>
              <a:rPr lang="en-US" sz="2000" spc="2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subjectivity.</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5670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C9BB4A-4F64-E510-E018-E97A7A34FD32}"/>
              </a:ext>
            </a:extLst>
          </p:cNvPr>
          <p:cNvSpPr txBox="1"/>
          <p:nvPr/>
        </p:nvSpPr>
        <p:spPr>
          <a:xfrm>
            <a:off x="375781" y="563671"/>
            <a:ext cx="11473841" cy="830997"/>
          </a:xfrm>
          <a:prstGeom prst="rect">
            <a:avLst/>
          </a:prstGeom>
          <a:noFill/>
        </p:spPr>
        <p:txBody>
          <a:bodyPr wrap="square" rtlCol="0">
            <a:spAutoFit/>
          </a:bodyPr>
          <a:lstStyle/>
          <a:p>
            <a:pPr marL="342900" indent="-342900" eaLnBrk="0" fontAlgn="base" hangingPunct="0">
              <a:spcBef>
                <a:spcPct val="0"/>
              </a:spcBef>
              <a:spcAft>
                <a:spcPct val="0"/>
              </a:spcAft>
              <a:buClr>
                <a:schemeClr val="accent1"/>
              </a:buClr>
              <a:buFont typeface="Wingdings" panose="05000000000000000000" pitchFamily="2" charset="2"/>
              <a:buChar char="q"/>
            </a:pPr>
            <a:r>
              <a:rPr lang="en-US" sz="2400" b="1" dirty="0">
                <a:solidFill>
                  <a:schemeClr val="accent1">
                    <a:lumMod val="50000"/>
                  </a:schemeClr>
                </a:solidFill>
                <a:effectLst/>
                <a:latin typeface="Arial" panose="020B0604020202020204" pitchFamily="34" charset="0"/>
                <a:cs typeface="Arial" panose="020B0604020202020204" pitchFamily="34" charset="0"/>
              </a:rPr>
              <a:t>Distribution of Apps updated over the Year and Month</a:t>
            </a:r>
          </a:p>
          <a:p>
            <a:pPr marL="342900" indent="-342900" eaLnBrk="0" fontAlgn="base" hangingPunct="0">
              <a:spcBef>
                <a:spcPct val="0"/>
              </a:spcBef>
              <a:spcAft>
                <a:spcPct val="0"/>
              </a:spcAft>
              <a:buClr>
                <a:schemeClr val="accent1"/>
              </a:buClr>
              <a:buFont typeface="Wingdings" panose="05000000000000000000" pitchFamily="2" charset="2"/>
              <a:buChar char="q"/>
            </a:pPr>
            <a:endParaRPr lang="en-US" sz="2400" b="1" dirty="0">
              <a:solidFill>
                <a:schemeClr val="accent1">
                  <a:lumMod val="50000"/>
                </a:schemeClr>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322CD11-43FA-2593-BB5C-A7970617C9D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6096000" y="968783"/>
            <a:ext cx="6096000" cy="2798501"/>
          </a:xfrm>
          <a:prstGeom prst="rect">
            <a:avLst/>
          </a:prstGeom>
        </p:spPr>
      </p:pic>
      <p:pic>
        <p:nvPicPr>
          <p:cNvPr id="6" name="Picture 5">
            <a:extLst>
              <a:ext uri="{FF2B5EF4-FFF2-40B4-BE49-F238E27FC236}">
                <a16:creationId xmlns:a16="http://schemas.microsoft.com/office/drawing/2014/main" id="{9709701F-4C36-7610-24A2-7EC3FE19A21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6148569" y="3757809"/>
            <a:ext cx="6043431" cy="2665907"/>
          </a:xfrm>
          <a:prstGeom prst="rect">
            <a:avLst/>
          </a:prstGeom>
        </p:spPr>
      </p:pic>
      <p:pic>
        <p:nvPicPr>
          <p:cNvPr id="7" name="Picture 6">
            <a:extLst>
              <a:ext uri="{FF2B5EF4-FFF2-40B4-BE49-F238E27FC236}">
                <a16:creationId xmlns:a16="http://schemas.microsoft.com/office/drawing/2014/main" id="{2CE87B36-8876-F7C0-2DEF-2054C0B427F9}"/>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Lst>
          </a:blip>
          <a:stretch>
            <a:fillRect/>
          </a:stretch>
        </p:blipFill>
        <p:spPr>
          <a:xfrm>
            <a:off x="308646" y="1579742"/>
            <a:ext cx="5728899" cy="4356745"/>
          </a:xfrm>
          <a:prstGeom prst="rect">
            <a:avLst/>
          </a:prstGeom>
        </p:spPr>
      </p:pic>
    </p:spTree>
    <p:extLst>
      <p:ext uri="{BB962C8B-B14F-4D97-AF65-F5344CB8AC3E}">
        <p14:creationId xmlns:p14="http://schemas.microsoft.com/office/powerpoint/2010/main" val="3987159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AB8E5-FCA2-9F3E-9078-9C7B8DAC6ECC}"/>
              </a:ext>
            </a:extLst>
          </p:cNvPr>
          <p:cNvSpPr>
            <a:spLocks noGrp="1"/>
          </p:cNvSpPr>
          <p:nvPr>
            <p:ph type="title"/>
          </p:nvPr>
        </p:nvSpPr>
        <p:spPr>
          <a:xfrm>
            <a:off x="331817" y="559656"/>
            <a:ext cx="11029616" cy="530296"/>
          </a:xfrm>
        </p:spPr>
        <p:txBody>
          <a:bodyPr>
            <a:noAutofit/>
          </a:bodyPr>
          <a:lstStyle/>
          <a:p>
            <a:r>
              <a:rPr lang="en-IN" sz="3300" b="1" dirty="0">
                <a:solidFill>
                  <a:schemeClr val="accent1"/>
                </a:solidFill>
                <a:latin typeface="Arial" panose="020B0604020202020204" pitchFamily="34" charset="0"/>
                <a:cs typeface="Arial" panose="020B0604020202020204" pitchFamily="34" charset="0"/>
              </a:rPr>
              <a:t>Certificate 1</a:t>
            </a:r>
          </a:p>
        </p:txBody>
      </p:sp>
      <p:pic>
        <p:nvPicPr>
          <p:cNvPr id="5" name="Content Placeholder 4">
            <a:extLst>
              <a:ext uri="{FF2B5EF4-FFF2-40B4-BE49-F238E27FC236}">
                <a16:creationId xmlns:a16="http://schemas.microsoft.com/office/drawing/2014/main" id="{9AF4596C-A049-B4B8-BFE2-413AE4767578}"/>
              </a:ext>
            </a:extLst>
          </p:cNvPr>
          <p:cNvPicPr>
            <a:picLocks noGrp="1" noChangeAspect="1"/>
          </p:cNvPicPr>
          <p:nvPr>
            <p:ph idx="1"/>
          </p:nvPr>
        </p:nvPicPr>
        <p:blipFill>
          <a:blip r:embed="rId2"/>
          <a:stretch>
            <a:fillRect/>
          </a:stretch>
        </p:blipFill>
        <p:spPr>
          <a:xfrm>
            <a:off x="2545826" y="1059542"/>
            <a:ext cx="7186588" cy="5624287"/>
          </a:xfrm>
        </p:spPr>
      </p:pic>
    </p:spTree>
    <p:extLst>
      <p:ext uri="{BB962C8B-B14F-4D97-AF65-F5344CB8AC3E}">
        <p14:creationId xmlns:p14="http://schemas.microsoft.com/office/powerpoint/2010/main" val="1787040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AB8E5-FCA2-9F3E-9078-9C7B8DAC6ECC}"/>
              </a:ext>
            </a:extLst>
          </p:cNvPr>
          <p:cNvSpPr>
            <a:spLocks noGrp="1"/>
          </p:cNvSpPr>
          <p:nvPr>
            <p:ph type="title"/>
          </p:nvPr>
        </p:nvSpPr>
        <p:spPr>
          <a:xfrm>
            <a:off x="331817" y="559656"/>
            <a:ext cx="11029616" cy="530296"/>
          </a:xfrm>
        </p:spPr>
        <p:txBody>
          <a:bodyPr>
            <a:noAutofit/>
          </a:bodyPr>
          <a:lstStyle/>
          <a:p>
            <a:r>
              <a:rPr lang="en-IN" sz="3300" b="1" dirty="0">
                <a:solidFill>
                  <a:schemeClr val="accent1"/>
                </a:solidFill>
                <a:latin typeface="Arial" panose="020B0604020202020204" pitchFamily="34" charset="0"/>
                <a:cs typeface="Arial" panose="020B0604020202020204" pitchFamily="34" charset="0"/>
              </a:rPr>
              <a:t>Certificate 2</a:t>
            </a:r>
          </a:p>
        </p:txBody>
      </p:sp>
      <p:pic>
        <p:nvPicPr>
          <p:cNvPr id="5" name="Content Placeholder 4">
            <a:extLst>
              <a:ext uri="{FF2B5EF4-FFF2-40B4-BE49-F238E27FC236}">
                <a16:creationId xmlns:a16="http://schemas.microsoft.com/office/drawing/2014/main" id="{C5BD4D3B-2853-D652-D171-456EC9A8B225}"/>
              </a:ext>
            </a:extLst>
          </p:cNvPr>
          <p:cNvPicPr>
            <a:picLocks noGrp="1" noChangeAspect="1"/>
          </p:cNvPicPr>
          <p:nvPr>
            <p:ph idx="1"/>
          </p:nvPr>
        </p:nvPicPr>
        <p:blipFill>
          <a:blip r:embed="rId2"/>
          <a:stretch>
            <a:fillRect/>
          </a:stretch>
        </p:blipFill>
        <p:spPr>
          <a:xfrm>
            <a:off x="2496457" y="1123497"/>
            <a:ext cx="6998763" cy="5402920"/>
          </a:xfrm>
        </p:spPr>
      </p:pic>
    </p:spTree>
    <p:extLst>
      <p:ext uri="{BB962C8B-B14F-4D97-AF65-F5344CB8AC3E}">
        <p14:creationId xmlns:p14="http://schemas.microsoft.com/office/powerpoint/2010/main" val="3918157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B42EF-45DE-0E0B-0B18-B8D5510A1A5E}"/>
              </a:ext>
            </a:extLst>
          </p:cNvPr>
          <p:cNvSpPr>
            <a:spLocks noGrp="1"/>
          </p:cNvSpPr>
          <p:nvPr>
            <p:ph type="title"/>
          </p:nvPr>
        </p:nvSpPr>
        <p:spPr>
          <a:xfrm>
            <a:off x="367442" y="571531"/>
            <a:ext cx="11029616" cy="530296"/>
          </a:xfrm>
        </p:spPr>
        <p:txBody>
          <a:bodyPr>
            <a:noAutofit/>
          </a:bodyPr>
          <a:lstStyle/>
          <a:p>
            <a:r>
              <a:rPr lang="en-US" sz="3300" b="1" dirty="0">
                <a:solidFill>
                  <a:schemeClr val="accent1"/>
                </a:solidFill>
                <a:latin typeface="Arial"/>
                <a:ea typeface="+mn-lt"/>
                <a:cs typeface="Arial"/>
              </a:rPr>
              <a:t>References</a:t>
            </a:r>
            <a:endParaRPr lang="en-IN" sz="3300" dirty="0">
              <a:solidFill>
                <a:schemeClr val="accent1"/>
              </a:solidFill>
            </a:endParaRPr>
          </a:p>
        </p:txBody>
      </p:sp>
      <p:sp>
        <p:nvSpPr>
          <p:cNvPr id="3" name="Content Placeholder 2">
            <a:extLst>
              <a:ext uri="{FF2B5EF4-FFF2-40B4-BE49-F238E27FC236}">
                <a16:creationId xmlns:a16="http://schemas.microsoft.com/office/drawing/2014/main" id="{E9A83CDA-ED1D-B505-4B63-7EC3E7349E5D}"/>
              </a:ext>
            </a:extLst>
          </p:cNvPr>
          <p:cNvSpPr>
            <a:spLocks noGrp="1"/>
          </p:cNvSpPr>
          <p:nvPr>
            <p:ph idx="1"/>
          </p:nvPr>
        </p:nvSpPr>
        <p:spPr/>
        <p:txBody>
          <a:bodyPr>
            <a:normAutofit/>
          </a:bodyPr>
          <a:lstStyle/>
          <a:p>
            <a:endParaRPr lang="en-US" sz="2000" dirty="0">
              <a:solidFill>
                <a:schemeClr val="tx1"/>
              </a:solidFill>
              <a:latin typeface="Arial" panose="020B0604020202020204" pitchFamily="34" charset="0"/>
              <a:cs typeface="Arial" panose="020B0604020202020204" pitchFamily="34" charset="0"/>
            </a:endParaRPr>
          </a:p>
          <a:p>
            <a:r>
              <a:rPr lang="en-IN" sz="2000" dirty="0" err="1">
                <a:solidFill>
                  <a:schemeClr val="tx1"/>
                </a:solidFill>
                <a:latin typeface="Arial" panose="020B0604020202020204" pitchFamily="34" charset="0"/>
                <a:cs typeface="Arial" panose="020B0604020202020204" pitchFamily="34" charset="0"/>
              </a:rPr>
              <a:t>GeeksforGeeks</a:t>
            </a:r>
            <a:r>
              <a:rPr lang="en-IN" sz="2000" dirty="0">
                <a:solidFill>
                  <a:schemeClr val="tx1"/>
                </a:solidFill>
                <a:latin typeface="Arial" panose="020B0604020202020204" pitchFamily="34" charset="0"/>
                <a:cs typeface="Arial" panose="020B0604020202020204" pitchFamily="34" charset="0"/>
              </a:rPr>
              <a:t>	</a:t>
            </a:r>
          </a:p>
          <a:p>
            <a:r>
              <a:rPr lang="en-IN" sz="2000" dirty="0">
                <a:solidFill>
                  <a:schemeClr val="tx1"/>
                </a:solidFill>
                <a:latin typeface="Arial" panose="020B0604020202020204" pitchFamily="34" charset="0"/>
                <a:cs typeface="Arial" panose="020B0604020202020204" pitchFamily="34" charset="0"/>
              </a:rPr>
              <a:t>Analytics Vidhya	</a:t>
            </a:r>
          </a:p>
          <a:p>
            <a:r>
              <a:rPr lang="en-IN" sz="2000" dirty="0" err="1">
                <a:solidFill>
                  <a:schemeClr val="tx1"/>
                </a:solidFill>
                <a:latin typeface="Arial" panose="020B0604020202020204" pitchFamily="34" charset="0"/>
                <a:cs typeface="Arial" panose="020B0604020202020204" pitchFamily="34" charset="0"/>
              </a:rPr>
              <a:t>Stackoverflow</a:t>
            </a:r>
            <a:r>
              <a:rPr lang="en-IN" sz="2000" dirty="0">
                <a:solidFill>
                  <a:schemeClr val="tx1"/>
                </a:solidFill>
                <a:latin typeface="Arial" panose="020B0604020202020204" pitchFamily="34" charset="0"/>
                <a:cs typeface="Arial" panose="020B0604020202020204" pitchFamily="34" charset="0"/>
              </a:rPr>
              <a:t>	</a:t>
            </a:r>
          </a:p>
          <a:p>
            <a:r>
              <a:rPr lang="en-IN" sz="2000" dirty="0">
                <a:solidFill>
                  <a:schemeClr val="tx1"/>
                </a:solidFill>
                <a:latin typeface="Arial" panose="020B0604020202020204" pitchFamily="34" charset="0"/>
                <a:cs typeface="Arial" panose="020B0604020202020204" pitchFamily="34" charset="0"/>
              </a:rPr>
              <a:t>Towards data science	</a:t>
            </a:r>
          </a:p>
          <a:p>
            <a:r>
              <a:rPr lang="en-IN" sz="2000" dirty="0">
                <a:solidFill>
                  <a:schemeClr val="tx1"/>
                </a:solidFill>
                <a:latin typeface="Arial" panose="020B0604020202020204" pitchFamily="34" charset="0"/>
                <a:cs typeface="Arial" panose="020B0604020202020204" pitchFamily="34" charset="0"/>
              </a:rPr>
              <a:t>Python libraries documentation	</a:t>
            </a:r>
          </a:p>
          <a:p>
            <a:r>
              <a:rPr lang="en-IN" sz="2000" dirty="0">
                <a:solidFill>
                  <a:schemeClr val="tx1"/>
                </a:solidFill>
                <a:latin typeface="Arial" panose="020B0604020202020204" pitchFamily="34" charset="0"/>
                <a:cs typeface="Arial" panose="020B0604020202020204" pitchFamily="34" charset="0"/>
              </a:rPr>
              <a:t>Data camp</a:t>
            </a:r>
          </a:p>
          <a:p>
            <a:r>
              <a:rPr lang="en-IN" sz="2000" dirty="0">
                <a:solidFill>
                  <a:schemeClr val="tx1"/>
                </a:solidFill>
                <a:latin typeface="Arial" panose="020B0604020202020204" pitchFamily="34" charset="0"/>
                <a:cs typeface="Arial" panose="020B0604020202020204" pitchFamily="34" charset="0"/>
              </a:rPr>
              <a:t> Kaggle</a:t>
            </a:r>
          </a:p>
        </p:txBody>
      </p:sp>
    </p:spTree>
    <p:extLst>
      <p:ext uri="{BB962C8B-B14F-4D97-AF65-F5344CB8AC3E}">
        <p14:creationId xmlns:p14="http://schemas.microsoft.com/office/powerpoint/2010/main" val="1301541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0F559-D6B7-59FC-8DAE-6446B82A79A1}"/>
              </a:ext>
            </a:extLst>
          </p:cNvPr>
          <p:cNvSpPr>
            <a:spLocks noGrp="1"/>
          </p:cNvSpPr>
          <p:nvPr>
            <p:ph type="title"/>
          </p:nvPr>
        </p:nvSpPr>
        <p:spPr>
          <a:xfrm>
            <a:off x="337352" y="564996"/>
            <a:ext cx="11029616" cy="530296"/>
          </a:xfrm>
        </p:spPr>
        <p:txBody>
          <a:bodyPr>
            <a:noAutofit/>
          </a:bodyPr>
          <a:lstStyle/>
          <a:p>
            <a:r>
              <a:rPr lang="en-IN" sz="3300" b="1" dirty="0">
                <a:solidFill>
                  <a:schemeClr val="accent1"/>
                </a:solidFill>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449C21D4-4814-CD84-1411-588912E85111}"/>
              </a:ext>
            </a:extLst>
          </p:cNvPr>
          <p:cNvSpPr>
            <a:spLocks noGrp="1"/>
          </p:cNvSpPr>
          <p:nvPr>
            <p:ph idx="1"/>
          </p:nvPr>
        </p:nvSpPr>
        <p:spPr>
          <a:xfrm>
            <a:off x="0" y="1524000"/>
            <a:ext cx="12192000" cy="5334000"/>
          </a:xfrm>
        </p:spPr>
        <p:txBody>
          <a:bodyPr>
            <a:noAutofit/>
          </a:bodyPr>
          <a:lstStyle/>
          <a:p>
            <a:pPr algn="just"/>
            <a:r>
              <a:rPr lang="en-US" sz="2000" dirty="0"/>
              <a:t>Android is the most popular operating system in the world, with over 2.5 billion active users spanning over 190 countries.</a:t>
            </a:r>
          </a:p>
          <a:p>
            <a:pPr algn="just"/>
            <a:r>
              <a:rPr lang="en-US" sz="2000" dirty="0"/>
              <a:t>Google Play was launched on March 6, 2012, bringing together Android Market marking a shift in Google's digital distribution strategy.</a:t>
            </a:r>
          </a:p>
          <a:p>
            <a:pPr algn="just"/>
            <a:r>
              <a:rPr lang="en-US" sz="2000" dirty="0"/>
              <a:t>Android is the dominant mobile operating system today more than 85% of all mobile devices running Google's OS. The Google Play Store is the largest and most popular Android app store. </a:t>
            </a:r>
          </a:p>
          <a:p>
            <a:pPr algn="just"/>
            <a:r>
              <a:rPr lang="en-US" sz="2000" dirty="0"/>
              <a:t>There are more than 3.04 million apps found on Google Play Store.</a:t>
            </a:r>
          </a:p>
          <a:p>
            <a:pPr algn="just"/>
            <a:r>
              <a:rPr lang="en-US" sz="2000" dirty="0"/>
              <a:t>The Play Store apps data has enormous potential to drive app-making businesses to success.</a:t>
            </a:r>
          </a:p>
          <a:p>
            <a:pPr algn="just"/>
            <a:r>
              <a:rPr lang="en-US" sz="2000" dirty="0"/>
              <a:t>Actionable insights can be drawn for developers to work on and capture the Android market. The main goal of our project is- </a:t>
            </a:r>
          </a:p>
          <a:p>
            <a:pPr algn="just"/>
            <a:r>
              <a:rPr lang="en-US" sz="2000" dirty="0"/>
              <a:t>The purpose of our project is to gather and analyze detailed information on apps in the Google Play Store in order to provide insights on app features and the current state of the Android app market. </a:t>
            </a:r>
          </a:p>
          <a:p>
            <a:pPr algn="just"/>
            <a:r>
              <a:rPr lang="en-US" sz="2000" dirty="0"/>
              <a:t>The Objective of the project to Explore and analyze the data to discover key factors responsible for app engagement and success</a:t>
            </a:r>
            <a:endParaRPr lang="en-IN" sz="2000" dirty="0"/>
          </a:p>
          <a:p>
            <a:pPr algn="just"/>
            <a:endParaRPr lang="en-IN" sz="2000" dirty="0"/>
          </a:p>
        </p:txBody>
      </p:sp>
    </p:spTree>
    <p:extLst>
      <p:ext uri="{BB962C8B-B14F-4D97-AF65-F5344CB8AC3E}">
        <p14:creationId xmlns:p14="http://schemas.microsoft.com/office/powerpoint/2010/main" val="3096934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318146" y="567398"/>
            <a:ext cx="11029616" cy="530296"/>
          </a:xfrm>
        </p:spPr>
        <p:txBody>
          <a:bodyPr>
            <a:noAutofit/>
          </a:bodyPr>
          <a:lstStyle/>
          <a:p>
            <a:r>
              <a:rPr lang="en-US" sz="3300" b="1" dirty="0">
                <a:solidFill>
                  <a:schemeClr val="accent1"/>
                </a:solidFill>
                <a:latin typeface="Arial" panose="020B0604020202020204" pitchFamily="34" charset="0"/>
                <a:cs typeface="Arial" panose="020B0604020202020204" pitchFamily="34" charset="0"/>
              </a:rPr>
              <a:t>CHALLENGES FACES</a:t>
            </a:r>
          </a:p>
        </p:txBody>
      </p:sp>
      <p:sp>
        <p:nvSpPr>
          <p:cNvPr id="2" name="Content Placeholder 1">
            <a:extLst>
              <a:ext uri="{FF2B5EF4-FFF2-40B4-BE49-F238E27FC236}">
                <a16:creationId xmlns:a16="http://schemas.microsoft.com/office/drawing/2014/main" id="{357C38BC-22B3-37B2-E0C3-812020A76077}"/>
              </a:ext>
            </a:extLst>
          </p:cNvPr>
          <p:cNvSpPr>
            <a:spLocks noGrp="1"/>
          </p:cNvSpPr>
          <p:nvPr>
            <p:ph idx="1"/>
          </p:nvPr>
        </p:nvSpPr>
        <p:spPr>
          <a:xfrm>
            <a:off x="318146" y="1097694"/>
            <a:ext cx="11029615" cy="4673324"/>
          </a:xfrm>
        </p:spPr>
        <p:txBody>
          <a:bodyPr>
            <a:normAutofit/>
          </a:bodyPr>
          <a:lstStyle/>
          <a:p>
            <a:pPr marL="469900" indent="-457200" algn="just">
              <a:lnSpc>
                <a:spcPct val="100000"/>
              </a:lnSpc>
              <a:spcBef>
                <a:spcPts val="420"/>
              </a:spcBef>
              <a:buFont typeface="AoyagiKouzanFontT"/>
              <a:buChar char="❏"/>
              <a:tabLst>
                <a:tab pos="469900" algn="l"/>
              </a:tabLst>
            </a:pPr>
            <a:r>
              <a:rPr lang="en-US" sz="2200" spc="40" dirty="0">
                <a:solidFill>
                  <a:schemeClr val="tx1"/>
                </a:solidFill>
                <a:latin typeface="Arail"/>
                <a:cs typeface="Verdana"/>
              </a:rPr>
              <a:t>Reading</a:t>
            </a:r>
            <a:r>
              <a:rPr lang="en-US" sz="2200" spc="-165" dirty="0">
                <a:solidFill>
                  <a:schemeClr val="tx1"/>
                </a:solidFill>
                <a:latin typeface="Arail"/>
                <a:cs typeface="Verdana"/>
              </a:rPr>
              <a:t> </a:t>
            </a:r>
            <a:r>
              <a:rPr lang="en-US" sz="2200" spc="35" dirty="0">
                <a:solidFill>
                  <a:schemeClr val="tx1"/>
                </a:solidFill>
                <a:latin typeface="Arail"/>
                <a:cs typeface="Verdana"/>
              </a:rPr>
              <a:t>the</a:t>
            </a:r>
            <a:r>
              <a:rPr lang="en-US" sz="2200" spc="-160" dirty="0">
                <a:solidFill>
                  <a:schemeClr val="tx1"/>
                </a:solidFill>
                <a:latin typeface="Arail"/>
                <a:cs typeface="Verdana"/>
              </a:rPr>
              <a:t> </a:t>
            </a:r>
            <a:r>
              <a:rPr lang="en-US" sz="2200" spc="5" dirty="0">
                <a:solidFill>
                  <a:schemeClr val="tx1"/>
                </a:solidFill>
                <a:latin typeface="Arail"/>
                <a:cs typeface="Verdana"/>
              </a:rPr>
              <a:t>dataset</a:t>
            </a:r>
            <a:r>
              <a:rPr lang="en-US" sz="2200" spc="-165" dirty="0">
                <a:solidFill>
                  <a:schemeClr val="tx1"/>
                </a:solidFill>
                <a:latin typeface="Arail"/>
                <a:cs typeface="Verdana"/>
              </a:rPr>
              <a:t> </a:t>
            </a:r>
            <a:r>
              <a:rPr lang="en-US" sz="2200" spc="50" dirty="0">
                <a:solidFill>
                  <a:schemeClr val="tx1"/>
                </a:solidFill>
                <a:latin typeface="Arail"/>
                <a:cs typeface="Verdana"/>
              </a:rPr>
              <a:t>and</a:t>
            </a:r>
            <a:r>
              <a:rPr lang="en-US" sz="2200" spc="-160" dirty="0">
                <a:solidFill>
                  <a:schemeClr val="tx1"/>
                </a:solidFill>
                <a:latin typeface="Arail"/>
                <a:cs typeface="Verdana"/>
              </a:rPr>
              <a:t> </a:t>
            </a:r>
            <a:r>
              <a:rPr lang="en-US" sz="2200" spc="55" dirty="0">
                <a:solidFill>
                  <a:schemeClr val="tx1"/>
                </a:solidFill>
                <a:latin typeface="Arail"/>
                <a:cs typeface="Verdana"/>
              </a:rPr>
              <a:t>comprehending</a:t>
            </a:r>
            <a:r>
              <a:rPr lang="en-US" sz="2200" spc="-165" dirty="0">
                <a:solidFill>
                  <a:schemeClr val="tx1"/>
                </a:solidFill>
                <a:latin typeface="Arail"/>
                <a:cs typeface="Verdana"/>
              </a:rPr>
              <a:t> </a:t>
            </a:r>
            <a:r>
              <a:rPr lang="en-US" sz="2200" spc="35" dirty="0">
                <a:solidFill>
                  <a:schemeClr val="tx1"/>
                </a:solidFill>
                <a:latin typeface="Arail"/>
                <a:cs typeface="Verdana"/>
              </a:rPr>
              <a:t>the</a:t>
            </a:r>
            <a:r>
              <a:rPr lang="en-US" sz="2200" spc="-160" dirty="0">
                <a:solidFill>
                  <a:schemeClr val="tx1"/>
                </a:solidFill>
                <a:latin typeface="Arail"/>
                <a:cs typeface="Verdana"/>
              </a:rPr>
              <a:t> </a:t>
            </a:r>
            <a:r>
              <a:rPr lang="en-US" sz="2200" spc="45" dirty="0">
                <a:solidFill>
                  <a:schemeClr val="tx1"/>
                </a:solidFill>
                <a:latin typeface="Arail"/>
                <a:cs typeface="Verdana"/>
              </a:rPr>
              <a:t>problem</a:t>
            </a:r>
            <a:r>
              <a:rPr lang="en-US" sz="2200" spc="-165" dirty="0">
                <a:solidFill>
                  <a:schemeClr val="tx1"/>
                </a:solidFill>
                <a:latin typeface="Arail"/>
                <a:cs typeface="Verdana"/>
              </a:rPr>
              <a:t> </a:t>
            </a:r>
            <a:r>
              <a:rPr lang="en-US" sz="2200" spc="-5" dirty="0">
                <a:solidFill>
                  <a:schemeClr val="tx1"/>
                </a:solidFill>
                <a:latin typeface="Arail"/>
                <a:cs typeface="Verdana"/>
              </a:rPr>
              <a:t>statement.</a:t>
            </a:r>
            <a:endParaRPr lang="en-US" sz="2200" dirty="0">
              <a:solidFill>
                <a:schemeClr val="tx1"/>
              </a:solidFill>
              <a:latin typeface="Arail"/>
              <a:cs typeface="Verdana"/>
            </a:endParaRPr>
          </a:p>
          <a:p>
            <a:pPr marL="469265" marR="10795" indent="-457200" algn="just">
              <a:lnSpc>
                <a:spcPct val="114999"/>
              </a:lnSpc>
              <a:buFont typeface="AoyagiKouzanFontT"/>
              <a:buChar char="❏"/>
              <a:tabLst>
                <a:tab pos="469900" algn="l"/>
              </a:tabLst>
            </a:pPr>
            <a:r>
              <a:rPr lang="en-US" sz="2200" spc="30" dirty="0">
                <a:solidFill>
                  <a:schemeClr val="tx1"/>
                </a:solidFill>
                <a:latin typeface="Arail"/>
                <a:cs typeface="Verdana"/>
              </a:rPr>
              <a:t>Examining </a:t>
            </a:r>
            <a:r>
              <a:rPr lang="en-US" sz="2200" spc="35" dirty="0">
                <a:solidFill>
                  <a:schemeClr val="tx1"/>
                </a:solidFill>
                <a:latin typeface="Arail"/>
                <a:cs typeface="Verdana"/>
              </a:rPr>
              <a:t>the </a:t>
            </a:r>
            <a:r>
              <a:rPr lang="en-US" sz="2200" spc="10" dirty="0">
                <a:solidFill>
                  <a:schemeClr val="tx1"/>
                </a:solidFill>
                <a:latin typeface="Arail"/>
                <a:cs typeface="Verdana"/>
              </a:rPr>
              <a:t>business </a:t>
            </a:r>
            <a:r>
              <a:rPr lang="en-US" sz="2200" spc="-15" dirty="0">
                <a:solidFill>
                  <a:schemeClr val="tx1"/>
                </a:solidFill>
                <a:latin typeface="Arail"/>
                <a:cs typeface="Verdana"/>
              </a:rPr>
              <a:t>KPIs </a:t>
            </a:r>
            <a:r>
              <a:rPr lang="en-US" sz="2200" spc="-20" dirty="0">
                <a:solidFill>
                  <a:schemeClr val="tx1"/>
                </a:solidFill>
                <a:latin typeface="Arail"/>
                <a:cs typeface="Verdana"/>
              </a:rPr>
              <a:t>for </a:t>
            </a:r>
            <a:r>
              <a:rPr lang="en-US" sz="2200" spc="55" dirty="0">
                <a:solidFill>
                  <a:schemeClr val="tx1"/>
                </a:solidFill>
                <a:latin typeface="Arail"/>
                <a:cs typeface="Verdana"/>
              </a:rPr>
              <a:t>app </a:t>
            </a:r>
            <a:r>
              <a:rPr lang="en-US" sz="2200" spc="35" dirty="0">
                <a:solidFill>
                  <a:schemeClr val="tx1"/>
                </a:solidFill>
                <a:latin typeface="Arail"/>
                <a:cs typeface="Verdana"/>
              </a:rPr>
              <a:t>development </a:t>
            </a:r>
            <a:r>
              <a:rPr lang="en-US" sz="2200" spc="50" dirty="0">
                <a:solidFill>
                  <a:schemeClr val="tx1"/>
                </a:solidFill>
                <a:latin typeface="Arail"/>
                <a:cs typeface="Verdana"/>
              </a:rPr>
              <a:t>and </a:t>
            </a:r>
            <a:r>
              <a:rPr lang="en-US" sz="2200" spc="15" dirty="0">
                <a:solidFill>
                  <a:schemeClr val="tx1"/>
                </a:solidFill>
                <a:latin typeface="Arail"/>
                <a:cs typeface="Verdana"/>
              </a:rPr>
              <a:t>devising </a:t>
            </a:r>
            <a:r>
              <a:rPr lang="en-US" sz="2200" spc="-20" dirty="0">
                <a:solidFill>
                  <a:schemeClr val="tx1"/>
                </a:solidFill>
                <a:latin typeface="Arail"/>
                <a:cs typeface="Verdana"/>
              </a:rPr>
              <a:t>a  </a:t>
            </a:r>
            <a:r>
              <a:rPr lang="en-US" sz="2200" spc="20" dirty="0">
                <a:solidFill>
                  <a:schemeClr val="tx1"/>
                </a:solidFill>
                <a:latin typeface="Arail"/>
                <a:cs typeface="Verdana"/>
              </a:rPr>
              <a:t>solution</a:t>
            </a:r>
            <a:r>
              <a:rPr lang="en-US" sz="2200" spc="-170" dirty="0">
                <a:solidFill>
                  <a:schemeClr val="tx1"/>
                </a:solidFill>
                <a:latin typeface="Arail"/>
                <a:cs typeface="Verdana"/>
              </a:rPr>
              <a:t> </a:t>
            </a:r>
            <a:r>
              <a:rPr lang="en-US" sz="2200" spc="10" dirty="0">
                <a:solidFill>
                  <a:schemeClr val="tx1"/>
                </a:solidFill>
                <a:latin typeface="Arail"/>
                <a:cs typeface="Verdana"/>
              </a:rPr>
              <a:t>to</a:t>
            </a:r>
            <a:r>
              <a:rPr lang="en-US" sz="2200" spc="-165" dirty="0">
                <a:solidFill>
                  <a:schemeClr val="tx1"/>
                </a:solidFill>
                <a:latin typeface="Arail"/>
                <a:cs typeface="Verdana"/>
              </a:rPr>
              <a:t> </a:t>
            </a:r>
            <a:r>
              <a:rPr lang="en-US" sz="2200" spc="35" dirty="0">
                <a:solidFill>
                  <a:schemeClr val="tx1"/>
                </a:solidFill>
                <a:latin typeface="Arail"/>
                <a:cs typeface="Verdana"/>
              </a:rPr>
              <a:t>the</a:t>
            </a:r>
            <a:r>
              <a:rPr lang="en-US" sz="2200" spc="-165" dirty="0">
                <a:solidFill>
                  <a:schemeClr val="tx1"/>
                </a:solidFill>
                <a:latin typeface="Arail"/>
                <a:cs typeface="Verdana"/>
              </a:rPr>
              <a:t> </a:t>
            </a:r>
            <a:r>
              <a:rPr lang="en-US" sz="2200" spc="5" dirty="0">
                <a:solidFill>
                  <a:schemeClr val="tx1"/>
                </a:solidFill>
                <a:latin typeface="Arail"/>
                <a:cs typeface="Verdana"/>
              </a:rPr>
              <a:t>problem.</a:t>
            </a:r>
            <a:endParaRPr lang="en-US" sz="2200" dirty="0">
              <a:solidFill>
                <a:schemeClr val="tx1"/>
              </a:solidFill>
              <a:latin typeface="Arail"/>
              <a:cs typeface="Verdana"/>
            </a:endParaRPr>
          </a:p>
          <a:p>
            <a:pPr marL="469900" indent="-457200" algn="just">
              <a:lnSpc>
                <a:spcPct val="100000"/>
              </a:lnSpc>
              <a:spcBef>
                <a:spcPts val="325"/>
              </a:spcBef>
              <a:buFont typeface="AoyagiKouzanFontT"/>
              <a:buChar char="❏"/>
              <a:tabLst>
                <a:tab pos="469900" algn="l"/>
              </a:tabLst>
            </a:pPr>
            <a:r>
              <a:rPr lang="en-US" sz="2200" spc="55" dirty="0">
                <a:solidFill>
                  <a:schemeClr val="tx1"/>
                </a:solidFill>
                <a:latin typeface="Arail"/>
                <a:cs typeface="Verdana"/>
              </a:rPr>
              <a:t>Handling</a:t>
            </a:r>
            <a:r>
              <a:rPr lang="en-US" sz="2200" spc="-165" dirty="0">
                <a:solidFill>
                  <a:schemeClr val="tx1"/>
                </a:solidFill>
                <a:latin typeface="Arail"/>
                <a:cs typeface="Verdana"/>
              </a:rPr>
              <a:t> </a:t>
            </a:r>
            <a:r>
              <a:rPr lang="en-US" sz="2200" spc="35" dirty="0">
                <a:solidFill>
                  <a:schemeClr val="tx1"/>
                </a:solidFill>
                <a:latin typeface="Arail"/>
                <a:cs typeface="Verdana"/>
              </a:rPr>
              <a:t>the</a:t>
            </a:r>
            <a:r>
              <a:rPr lang="en-US" sz="2200" spc="-165" dirty="0">
                <a:solidFill>
                  <a:schemeClr val="tx1"/>
                </a:solidFill>
                <a:latin typeface="Arail"/>
                <a:cs typeface="Verdana"/>
              </a:rPr>
              <a:t> </a:t>
            </a:r>
            <a:r>
              <a:rPr lang="en-US" sz="2200" spc="-75" dirty="0">
                <a:solidFill>
                  <a:schemeClr val="tx1"/>
                </a:solidFill>
                <a:latin typeface="Arail"/>
                <a:cs typeface="Verdana"/>
              </a:rPr>
              <a:t>error,</a:t>
            </a:r>
            <a:r>
              <a:rPr lang="en-US" sz="2200" spc="-165" dirty="0">
                <a:solidFill>
                  <a:schemeClr val="tx1"/>
                </a:solidFill>
                <a:latin typeface="Arail"/>
                <a:cs typeface="Verdana"/>
              </a:rPr>
              <a:t> </a:t>
            </a:r>
            <a:r>
              <a:rPr lang="en-US" sz="2200" spc="30" dirty="0">
                <a:solidFill>
                  <a:schemeClr val="tx1"/>
                </a:solidFill>
                <a:latin typeface="Arail"/>
                <a:cs typeface="Verdana"/>
              </a:rPr>
              <a:t>duplicate</a:t>
            </a:r>
            <a:r>
              <a:rPr lang="en-US" sz="2200" spc="-165" dirty="0">
                <a:solidFill>
                  <a:schemeClr val="tx1"/>
                </a:solidFill>
                <a:latin typeface="Arail"/>
                <a:cs typeface="Verdana"/>
              </a:rPr>
              <a:t> </a:t>
            </a:r>
            <a:r>
              <a:rPr lang="en-US" sz="2200" spc="50" dirty="0">
                <a:solidFill>
                  <a:schemeClr val="tx1"/>
                </a:solidFill>
                <a:latin typeface="Arail"/>
                <a:cs typeface="Verdana"/>
              </a:rPr>
              <a:t>and</a:t>
            </a:r>
            <a:r>
              <a:rPr lang="en-US" sz="2200" spc="-165" dirty="0">
                <a:solidFill>
                  <a:schemeClr val="tx1"/>
                </a:solidFill>
                <a:latin typeface="Arail"/>
                <a:cs typeface="Verdana"/>
              </a:rPr>
              <a:t> </a:t>
            </a:r>
            <a:r>
              <a:rPr lang="en-US" sz="2200" spc="70" dirty="0" err="1">
                <a:solidFill>
                  <a:schemeClr val="tx1"/>
                </a:solidFill>
                <a:latin typeface="Arail"/>
                <a:cs typeface="Verdana"/>
              </a:rPr>
              <a:t>NaN</a:t>
            </a:r>
            <a:r>
              <a:rPr lang="en-US" sz="2200" spc="-165" dirty="0">
                <a:solidFill>
                  <a:schemeClr val="tx1"/>
                </a:solidFill>
                <a:latin typeface="Arail"/>
                <a:cs typeface="Verdana"/>
              </a:rPr>
              <a:t> </a:t>
            </a:r>
            <a:r>
              <a:rPr lang="en-US" sz="2200" spc="-20" dirty="0">
                <a:solidFill>
                  <a:schemeClr val="tx1"/>
                </a:solidFill>
                <a:latin typeface="Arail"/>
                <a:cs typeface="Verdana"/>
              </a:rPr>
              <a:t>values</a:t>
            </a:r>
            <a:r>
              <a:rPr lang="en-US" sz="2200" spc="-160" dirty="0">
                <a:solidFill>
                  <a:schemeClr val="tx1"/>
                </a:solidFill>
                <a:latin typeface="Arail"/>
                <a:cs typeface="Verdana"/>
              </a:rPr>
              <a:t> </a:t>
            </a:r>
            <a:r>
              <a:rPr lang="en-US" sz="2200" spc="30" dirty="0">
                <a:solidFill>
                  <a:schemeClr val="tx1"/>
                </a:solidFill>
                <a:latin typeface="Arail"/>
                <a:cs typeface="Verdana"/>
              </a:rPr>
              <a:t>in</a:t>
            </a:r>
            <a:r>
              <a:rPr lang="en-US" sz="2200" spc="-165" dirty="0">
                <a:solidFill>
                  <a:schemeClr val="tx1"/>
                </a:solidFill>
                <a:latin typeface="Arail"/>
                <a:cs typeface="Verdana"/>
              </a:rPr>
              <a:t> </a:t>
            </a:r>
            <a:r>
              <a:rPr lang="en-US" sz="2200" spc="35" dirty="0">
                <a:solidFill>
                  <a:schemeClr val="tx1"/>
                </a:solidFill>
                <a:latin typeface="Arail"/>
                <a:cs typeface="Verdana"/>
              </a:rPr>
              <a:t>the</a:t>
            </a:r>
            <a:r>
              <a:rPr lang="en-US" sz="2200" spc="-165" dirty="0">
                <a:solidFill>
                  <a:schemeClr val="tx1"/>
                </a:solidFill>
                <a:latin typeface="Arail"/>
                <a:cs typeface="Verdana"/>
              </a:rPr>
              <a:t> </a:t>
            </a:r>
            <a:r>
              <a:rPr lang="en-US" sz="2200" spc="-25" dirty="0">
                <a:solidFill>
                  <a:schemeClr val="tx1"/>
                </a:solidFill>
                <a:latin typeface="Arail"/>
                <a:cs typeface="Verdana"/>
              </a:rPr>
              <a:t>dataset.</a:t>
            </a:r>
            <a:endParaRPr lang="en-US" sz="2200" dirty="0">
              <a:solidFill>
                <a:schemeClr val="tx1"/>
              </a:solidFill>
              <a:latin typeface="Arail"/>
              <a:cs typeface="Verdana"/>
            </a:endParaRPr>
          </a:p>
          <a:p>
            <a:pPr marL="469265" marR="5080" indent="-457200" algn="just">
              <a:lnSpc>
                <a:spcPct val="114999"/>
              </a:lnSpc>
              <a:buFont typeface="AoyagiKouzanFontT"/>
              <a:buChar char="❏"/>
              <a:tabLst>
                <a:tab pos="469900" algn="l"/>
              </a:tabLst>
            </a:pPr>
            <a:r>
              <a:rPr lang="en-US" sz="2200" spc="45" dirty="0">
                <a:solidFill>
                  <a:schemeClr val="tx1"/>
                </a:solidFill>
                <a:latin typeface="Arail"/>
                <a:cs typeface="Verdana"/>
              </a:rPr>
              <a:t>Designing </a:t>
            </a:r>
            <a:r>
              <a:rPr lang="en-US" sz="2200" spc="40" dirty="0">
                <a:solidFill>
                  <a:schemeClr val="tx1"/>
                </a:solidFill>
                <a:latin typeface="Arail"/>
                <a:cs typeface="Verdana"/>
              </a:rPr>
              <a:t>multiple </a:t>
            </a:r>
            <a:r>
              <a:rPr lang="en-US" sz="2200" spc="-10" dirty="0">
                <a:solidFill>
                  <a:schemeClr val="tx1"/>
                </a:solidFill>
                <a:latin typeface="Arail"/>
                <a:cs typeface="Verdana"/>
              </a:rPr>
              <a:t>visualizations </a:t>
            </a:r>
            <a:r>
              <a:rPr lang="en-US" sz="2200" spc="10" dirty="0">
                <a:solidFill>
                  <a:schemeClr val="tx1"/>
                </a:solidFill>
                <a:latin typeface="Arail"/>
                <a:cs typeface="Verdana"/>
              </a:rPr>
              <a:t>to </a:t>
            </a:r>
            <a:r>
              <a:rPr lang="en-US" sz="2200" spc="20" dirty="0">
                <a:solidFill>
                  <a:schemeClr val="tx1"/>
                </a:solidFill>
                <a:latin typeface="Arail"/>
                <a:cs typeface="Verdana"/>
              </a:rPr>
              <a:t>summarize </a:t>
            </a:r>
            <a:r>
              <a:rPr lang="en-US" sz="2200" spc="35" dirty="0">
                <a:solidFill>
                  <a:schemeClr val="tx1"/>
                </a:solidFill>
                <a:latin typeface="Arail"/>
                <a:cs typeface="Verdana"/>
              </a:rPr>
              <a:t>the </a:t>
            </a:r>
            <a:r>
              <a:rPr lang="en-US" sz="2200" spc="20" dirty="0">
                <a:solidFill>
                  <a:schemeClr val="tx1"/>
                </a:solidFill>
                <a:latin typeface="Arail"/>
                <a:cs typeface="Verdana"/>
              </a:rPr>
              <a:t>information </a:t>
            </a:r>
            <a:r>
              <a:rPr lang="en-US" sz="2200" spc="30" dirty="0">
                <a:solidFill>
                  <a:schemeClr val="tx1"/>
                </a:solidFill>
                <a:latin typeface="Arail"/>
                <a:cs typeface="Verdana"/>
              </a:rPr>
              <a:t>in  </a:t>
            </a:r>
            <a:r>
              <a:rPr lang="en-US" sz="2200" spc="35" dirty="0">
                <a:solidFill>
                  <a:schemeClr val="tx1"/>
                </a:solidFill>
                <a:latin typeface="Arail"/>
                <a:cs typeface="Verdana"/>
              </a:rPr>
              <a:t>the</a:t>
            </a:r>
            <a:r>
              <a:rPr lang="en-US" sz="2200" spc="-70" dirty="0">
                <a:solidFill>
                  <a:schemeClr val="tx1"/>
                </a:solidFill>
                <a:latin typeface="Arail"/>
                <a:cs typeface="Verdana"/>
              </a:rPr>
              <a:t> </a:t>
            </a:r>
            <a:r>
              <a:rPr lang="en-US" sz="2200" spc="5" dirty="0">
                <a:solidFill>
                  <a:schemeClr val="tx1"/>
                </a:solidFill>
                <a:latin typeface="Arail"/>
                <a:cs typeface="Verdana"/>
              </a:rPr>
              <a:t>dataset</a:t>
            </a:r>
            <a:r>
              <a:rPr lang="en-US" sz="2200" spc="-65" dirty="0">
                <a:solidFill>
                  <a:schemeClr val="tx1"/>
                </a:solidFill>
                <a:latin typeface="Arail"/>
                <a:cs typeface="Verdana"/>
              </a:rPr>
              <a:t> </a:t>
            </a:r>
            <a:r>
              <a:rPr lang="en-US" sz="2200" spc="50" dirty="0">
                <a:solidFill>
                  <a:schemeClr val="tx1"/>
                </a:solidFill>
                <a:latin typeface="Arail"/>
                <a:cs typeface="Verdana"/>
              </a:rPr>
              <a:t>and</a:t>
            </a:r>
            <a:r>
              <a:rPr lang="en-US" sz="2200" spc="-65" dirty="0">
                <a:solidFill>
                  <a:schemeClr val="tx1"/>
                </a:solidFill>
                <a:latin typeface="Arail"/>
                <a:cs typeface="Verdana"/>
              </a:rPr>
              <a:t> </a:t>
            </a:r>
            <a:r>
              <a:rPr lang="en-US" sz="2200" spc="-5" dirty="0">
                <a:solidFill>
                  <a:schemeClr val="tx1"/>
                </a:solidFill>
                <a:latin typeface="Arail"/>
                <a:cs typeface="Verdana"/>
              </a:rPr>
              <a:t>successfully</a:t>
            </a:r>
            <a:r>
              <a:rPr lang="en-US" sz="2200" spc="-65" dirty="0">
                <a:solidFill>
                  <a:schemeClr val="tx1"/>
                </a:solidFill>
                <a:latin typeface="Arail"/>
                <a:cs typeface="Verdana"/>
              </a:rPr>
              <a:t> </a:t>
            </a:r>
            <a:r>
              <a:rPr lang="en-US" sz="2200" spc="55" dirty="0">
                <a:solidFill>
                  <a:schemeClr val="tx1"/>
                </a:solidFill>
                <a:latin typeface="Arail"/>
                <a:cs typeface="Verdana"/>
              </a:rPr>
              <a:t>communicate</a:t>
            </a:r>
            <a:r>
              <a:rPr lang="en-US" sz="2200" spc="-65" dirty="0">
                <a:solidFill>
                  <a:schemeClr val="tx1"/>
                </a:solidFill>
                <a:latin typeface="Arail"/>
                <a:cs typeface="Verdana"/>
              </a:rPr>
              <a:t> </a:t>
            </a:r>
            <a:r>
              <a:rPr lang="en-US" sz="2200" spc="35" dirty="0">
                <a:solidFill>
                  <a:schemeClr val="tx1"/>
                </a:solidFill>
                <a:latin typeface="Arail"/>
                <a:cs typeface="Verdana"/>
              </a:rPr>
              <a:t>the</a:t>
            </a:r>
            <a:r>
              <a:rPr lang="en-US" sz="2200" spc="-65" dirty="0">
                <a:solidFill>
                  <a:schemeClr val="tx1"/>
                </a:solidFill>
                <a:latin typeface="Arail"/>
                <a:cs typeface="Verdana"/>
              </a:rPr>
              <a:t> </a:t>
            </a:r>
            <a:r>
              <a:rPr lang="en-US" sz="2200" spc="-15" dirty="0">
                <a:solidFill>
                  <a:schemeClr val="tx1"/>
                </a:solidFill>
                <a:latin typeface="Arail"/>
                <a:cs typeface="Verdana"/>
              </a:rPr>
              <a:t>results</a:t>
            </a:r>
            <a:r>
              <a:rPr lang="en-US" sz="2200" spc="-65" dirty="0">
                <a:solidFill>
                  <a:schemeClr val="tx1"/>
                </a:solidFill>
                <a:latin typeface="Arail"/>
                <a:cs typeface="Verdana"/>
              </a:rPr>
              <a:t> </a:t>
            </a:r>
            <a:r>
              <a:rPr lang="en-US" sz="2200" spc="50" dirty="0">
                <a:solidFill>
                  <a:schemeClr val="tx1"/>
                </a:solidFill>
                <a:latin typeface="Arail"/>
                <a:cs typeface="Verdana"/>
              </a:rPr>
              <a:t>and</a:t>
            </a:r>
            <a:r>
              <a:rPr lang="en-US" sz="2200" spc="-65" dirty="0">
                <a:solidFill>
                  <a:schemeClr val="tx1"/>
                </a:solidFill>
                <a:latin typeface="Arail"/>
                <a:cs typeface="Verdana"/>
              </a:rPr>
              <a:t> </a:t>
            </a:r>
            <a:r>
              <a:rPr lang="en-US" sz="2200" spc="10" dirty="0">
                <a:solidFill>
                  <a:schemeClr val="tx1"/>
                </a:solidFill>
                <a:latin typeface="Arail"/>
                <a:cs typeface="Verdana"/>
              </a:rPr>
              <a:t>trends</a:t>
            </a:r>
            <a:r>
              <a:rPr lang="en-US" sz="2200" spc="-65" dirty="0">
                <a:solidFill>
                  <a:schemeClr val="tx1"/>
                </a:solidFill>
                <a:latin typeface="Arail"/>
                <a:cs typeface="Verdana"/>
              </a:rPr>
              <a:t> </a:t>
            </a:r>
            <a:r>
              <a:rPr lang="en-US" sz="2200" spc="10" dirty="0">
                <a:solidFill>
                  <a:schemeClr val="tx1"/>
                </a:solidFill>
                <a:latin typeface="Arail"/>
                <a:cs typeface="Verdana"/>
              </a:rPr>
              <a:t>to  </a:t>
            </a:r>
            <a:r>
              <a:rPr lang="en-US" sz="2200" spc="35" dirty="0">
                <a:solidFill>
                  <a:schemeClr val="tx1"/>
                </a:solidFill>
                <a:latin typeface="Arail"/>
                <a:cs typeface="Verdana"/>
              </a:rPr>
              <a:t>the</a:t>
            </a:r>
            <a:r>
              <a:rPr lang="en-US" sz="2200" spc="-170" dirty="0">
                <a:solidFill>
                  <a:schemeClr val="tx1"/>
                </a:solidFill>
                <a:latin typeface="Arail"/>
                <a:cs typeface="Verdana"/>
              </a:rPr>
              <a:t> </a:t>
            </a:r>
            <a:r>
              <a:rPr lang="en-US" sz="2200" spc="-50" dirty="0">
                <a:solidFill>
                  <a:schemeClr val="tx1"/>
                </a:solidFill>
                <a:latin typeface="Arail"/>
                <a:cs typeface="Verdana"/>
              </a:rPr>
              <a:t>reader.</a:t>
            </a:r>
            <a:endParaRPr lang="en-US" sz="2200" dirty="0">
              <a:solidFill>
                <a:schemeClr val="tx1"/>
              </a:solidFill>
              <a:latin typeface="Arail"/>
              <a:cs typeface="Verdana"/>
            </a:endParaRPr>
          </a:p>
        </p:txBody>
      </p:sp>
    </p:spTree>
    <p:extLst>
      <p:ext uri="{BB962C8B-B14F-4D97-AF65-F5344CB8AC3E}">
        <p14:creationId xmlns:p14="http://schemas.microsoft.com/office/powerpoint/2010/main" val="728950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00A9-53AB-9272-5030-EBFD071FDB24}"/>
              </a:ext>
            </a:extLst>
          </p:cNvPr>
          <p:cNvSpPr>
            <a:spLocks noGrp="1"/>
          </p:cNvSpPr>
          <p:nvPr>
            <p:ph type="title"/>
          </p:nvPr>
        </p:nvSpPr>
        <p:spPr>
          <a:xfrm>
            <a:off x="320099" y="529396"/>
            <a:ext cx="11029616" cy="530296"/>
          </a:xfrm>
        </p:spPr>
        <p:txBody>
          <a:bodyPr>
            <a:noAutofit/>
          </a:bodyPr>
          <a:lstStyle/>
          <a:p>
            <a:r>
              <a:rPr lang="en-IN" sz="3300" b="1" dirty="0">
                <a:solidFill>
                  <a:schemeClr val="accent1"/>
                </a:solidFill>
                <a:latin typeface="Arial" panose="020B0604020202020204" pitchFamily="34" charset="0"/>
                <a:cs typeface="Arial" panose="020B0604020202020204" pitchFamily="34" charset="0"/>
              </a:rPr>
              <a:t>CONCLUSION</a:t>
            </a:r>
          </a:p>
        </p:txBody>
      </p:sp>
      <p:sp>
        <p:nvSpPr>
          <p:cNvPr id="3" name="Content Placeholder 2">
            <a:extLst>
              <a:ext uri="{FF2B5EF4-FFF2-40B4-BE49-F238E27FC236}">
                <a16:creationId xmlns:a16="http://schemas.microsoft.com/office/drawing/2014/main" id="{5E8452E4-31F3-9432-DFB8-E5594F1347B7}"/>
              </a:ext>
            </a:extLst>
          </p:cNvPr>
          <p:cNvSpPr>
            <a:spLocks noGrp="1"/>
          </p:cNvSpPr>
          <p:nvPr>
            <p:ph idx="1"/>
          </p:nvPr>
        </p:nvSpPr>
        <p:spPr>
          <a:xfrm>
            <a:off x="320099" y="1024067"/>
            <a:ext cx="11406216" cy="5236560"/>
          </a:xfrm>
        </p:spPr>
        <p:txBody>
          <a:bodyPr>
            <a:noAutofit/>
          </a:bodyPr>
          <a:lstStyle/>
          <a:p>
            <a:pPr>
              <a:spcBef>
                <a:spcPts val="1200"/>
              </a:spcBef>
              <a:buSzPct val="71428"/>
              <a:buFont typeface="Wingdings" panose="05000000000000000000" pitchFamily="2" charset="2"/>
              <a:buChar char="q"/>
              <a:tabLst>
                <a:tab pos="354965" algn="l"/>
                <a:tab pos="355600" algn="l"/>
              </a:tabLst>
            </a:pPr>
            <a:endPar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a:spcBef>
                <a:spcPts val="1200"/>
              </a:spcBef>
              <a:buSzPct val="71428"/>
              <a:buFont typeface="Wingdings" panose="05000000000000000000" pitchFamily="2" charset="2"/>
              <a:buChar char="q"/>
              <a:tabLst>
                <a:tab pos="354965" algn="l"/>
                <a:tab pos="355600" algn="l"/>
              </a:tabLst>
            </a:pPr>
            <a:endPar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a:spcBef>
                <a:spcPts val="1200"/>
              </a:spcBef>
              <a:buSzPct val="71428"/>
              <a:buFont typeface="Wingdings" panose="05000000000000000000" pitchFamily="2" charset="2"/>
              <a:buChar char="q"/>
              <a:tabLst>
                <a:tab pos="354965" algn="l"/>
                <a:tab pos="355600" algn="l"/>
              </a:tabLst>
            </a:pP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92.19%</a:t>
            </a:r>
            <a:r>
              <a:rPr lang="en-US" sz="1950" b="1" spc="-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apps</a:t>
            </a:r>
            <a:r>
              <a:rPr lang="en-US" sz="195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are</a:t>
            </a:r>
            <a:r>
              <a:rPr lang="en-US" sz="195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Free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and</a:t>
            </a:r>
            <a:r>
              <a:rPr lang="en-US" sz="195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7.81%</a:t>
            </a:r>
            <a:r>
              <a:rPr lang="en-US" sz="1950"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apps</a:t>
            </a:r>
            <a:r>
              <a:rPr lang="en-US" sz="1950"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are</a:t>
            </a:r>
            <a:r>
              <a:rPr lang="en-US" sz="195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paid</a:t>
            </a:r>
            <a:r>
              <a:rPr lang="en-US" sz="195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in</a:t>
            </a:r>
            <a:r>
              <a:rPr lang="en-US" sz="1950"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type.</a:t>
            </a:r>
            <a:endParaRPr lang="en-US" sz="195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a:spcBef>
                <a:spcPts val="1200"/>
              </a:spcBef>
              <a:buSzPct val="71428"/>
              <a:buFont typeface="Wingdings" panose="05000000000000000000" pitchFamily="2" charset="2"/>
              <a:buChar char="q"/>
              <a:tabLst>
                <a:tab pos="354965" algn="l"/>
                <a:tab pos="355600" algn="l"/>
              </a:tabLst>
            </a:pPr>
            <a:r>
              <a:rPr lang="en-US" sz="1950" b="1" dirty="0">
                <a:solidFill>
                  <a:schemeClr val="tx1"/>
                </a:solidFill>
                <a:latin typeface="Arial" panose="020B0604020202020204" pitchFamily="34" charset="0"/>
                <a:ea typeface="Verdana" panose="020B0604030504040204" pitchFamily="34" charset="0"/>
                <a:cs typeface="Arial" panose="020B0604020202020204" pitchFamily="34" charset="0"/>
              </a:rPr>
              <a:t>81.80%</a:t>
            </a:r>
            <a:r>
              <a:rPr lang="en-US" sz="1950" b="1" spc="-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apps</a:t>
            </a:r>
            <a:r>
              <a:rPr lang="en-US" sz="1950"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have </a:t>
            </a:r>
            <a:r>
              <a:rPr lang="en-US" sz="1950" b="1" spc="-10" dirty="0">
                <a:solidFill>
                  <a:schemeClr val="tx1"/>
                </a:solidFill>
                <a:latin typeface="Arial" panose="020B0604020202020204" pitchFamily="34" charset="0"/>
                <a:ea typeface="Verdana" panose="020B0604030504040204" pitchFamily="34" charset="0"/>
                <a:cs typeface="Arial" panose="020B0604020202020204" pitchFamily="34" charset="0"/>
              </a:rPr>
              <a:t>Everyone</a:t>
            </a:r>
            <a:r>
              <a:rPr lang="en-US" sz="1950" b="1"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content</a:t>
            </a:r>
            <a:r>
              <a:rPr lang="en-US" sz="1950" spc="-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rating.</a:t>
            </a:r>
          </a:p>
          <a:p>
            <a:pPr>
              <a:spcBef>
                <a:spcPts val="1200"/>
              </a:spcBef>
              <a:buSzPct val="71428"/>
              <a:buFont typeface="Wingdings" panose="05000000000000000000" pitchFamily="2" charset="2"/>
              <a:buChar char="q"/>
              <a:tabLst>
                <a:tab pos="354965" algn="l"/>
                <a:tab pos="355600" algn="l"/>
              </a:tabLst>
            </a:pP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Events</a:t>
            </a:r>
            <a:r>
              <a:rPr lang="en-US" sz="1950" b="1"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category</a:t>
            </a:r>
            <a:r>
              <a:rPr lang="en-US" sz="1950"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has</a:t>
            </a:r>
            <a:r>
              <a:rPr lang="en-US" sz="195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a</a:t>
            </a:r>
            <a:r>
              <a:rPr lang="en-US" sz="1950"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highest</a:t>
            </a:r>
            <a:r>
              <a:rPr lang="en-US" sz="1950" b="1"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mean</a:t>
            </a:r>
            <a:r>
              <a:rPr lang="en-US" sz="1950" b="1"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dirty="0">
                <a:solidFill>
                  <a:schemeClr val="tx1"/>
                </a:solidFill>
                <a:latin typeface="Arial" panose="020B0604020202020204" pitchFamily="34" charset="0"/>
                <a:ea typeface="Verdana" panose="020B0604030504040204" pitchFamily="34" charset="0"/>
                <a:cs typeface="Arial" panose="020B0604020202020204" pitchFamily="34" charset="0"/>
              </a:rPr>
              <a:t>rating</a:t>
            </a:r>
            <a:r>
              <a:rPr lang="en-US" sz="1950" b="1" spc="-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of</a:t>
            </a:r>
            <a:r>
              <a:rPr lang="en-US" sz="1950" b="1"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dirty="0">
                <a:solidFill>
                  <a:schemeClr val="tx1"/>
                </a:solidFill>
                <a:latin typeface="Arial" panose="020B0604020202020204" pitchFamily="34" charset="0"/>
                <a:ea typeface="Verdana" panose="020B0604030504040204" pitchFamily="34" charset="0"/>
                <a:cs typeface="Arial" panose="020B0604020202020204" pitchFamily="34" charset="0"/>
              </a:rPr>
              <a:t>4.39</a:t>
            </a:r>
            <a:r>
              <a:rPr lang="en-US" sz="1950" b="1"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and</a:t>
            </a:r>
            <a:r>
              <a:rPr lang="en-US" sz="195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Dating</a:t>
            </a:r>
            <a:r>
              <a:rPr lang="en-US" sz="195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category</a:t>
            </a:r>
            <a:r>
              <a:rPr lang="en-US" sz="1950" spc="-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has</a:t>
            </a:r>
            <a:r>
              <a:rPr lang="en-US" sz="1950"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lowest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4.05</a:t>
            </a:r>
            <a:r>
              <a:rPr lang="en-US" sz="1950" spc="-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rating.</a:t>
            </a:r>
          </a:p>
          <a:p>
            <a:pPr>
              <a:spcBef>
                <a:spcPts val="1200"/>
              </a:spcBef>
              <a:buFont typeface="Wingdings" panose="05000000000000000000" pitchFamily="2" charset="2"/>
              <a:buChar char="q"/>
              <a:tabLst>
                <a:tab pos="469265" algn="l"/>
                <a:tab pos="469900" algn="l"/>
              </a:tabLst>
            </a:pPr>
            <a:r>
              <a:rPr lang="en-US" sz="1950" b="1" spc="-10" dirty="0">
                <a:solidFill>
                  <a:schemeClr val="tx1"/>
                </a:solidFill>
                <a:latin typeface="Arial" panose="020B0604020202020204" pitchFamily="34" charset="0"/>
                <a:ea typeface="Verdana" panose="020B0604030504040204" pitchFamily="34" charset="0"/>
                <a:cs typeface="Arial" panose="020B0604020202020204" pitchFamily="34" charset="0"/>
              </a:rPr>
              <a:t>Family,</a:t>
            </a:r>
            <a:r>
              <a:rPr lang="en-US" sz="1950" b="1"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Game</a:t>
            </a:r>
            <a:r>
              <a:rPr lang="en-US" sz="1950" b="1"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and</a:t>
            </a:r>
            <a:r>
              <a:rPr lang="en-US" sz="1950" b="1"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Tools</a:t>
            </a:r>
            <a:r>
              <a:rPr lang="en-US" sz="1950" b="1"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dirty="0">
                <a:solidFill>
                  <a:schemeClr val="tx1"/>
                </a:solidFill>
                <a:latin typeface="Arial" panose="020B0604020202020204" pitchFamily="34" charset="0"/>
                <a:ea typeface="Verdana" panose="020B0604030504040204" pitchFamily="34" charset="0"/>
                <a:cs typeface="Arial" panose="020B0604020202020204" pitchFamily="34" charset="0"/>
              </a:rPr>
              <a:t>are</a:t>
            </a:r>
            <a:r>
              <a:rPr lang="en-US" sz="1950" b="1"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top</a:t>
            </a:r>
            <a:r>
              <a:rPr lang="en-US" sz="1950" b="1"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three</a:t>
            </a:r>
            <a:r>
              <a:rPr lang="en-US" sz="1950" b="1"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categories</a:t>
            </a:r>
            <a:r>
              <a:rPr lang="en-US" sz="1950" spc="-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having 1906,</a:t>
            </a:r>
            <a:r>
              <a:rPr lang="en-US" sz="195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926</a:t>
            </a:r>
            <a:r>
              <a:rPr lang="en-US" sz="195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and</a:t>
            </a:r>
            <a:r>
              <a:rPr lang="en-US" sz="195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829</a:t>
            </a:r>
            <a:r>
              <a:rPr lang="en-US" sz="195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app</a:t>
            </a:r>
            <a:r>
              <a:rPr lang="en-US" sz="195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count. </a:t>
            </a:r>
          </a:p>
          <a:p>
            <a:pPr>
              <a:spcBef>
                <a:spcPts val="1200"/>
              </a:spcBef>
              <a:buFont typeface="Wingdings" panose="05000000000000000000" pitchFamily="2" charset="2"/>
              <a:buChar char="q"/>
              <a:tabLst>
                <a:tab pos="469265" algn="l"/>
                <a:tab pos="469900" algn="l"/>
              </a:tabLst>
            </a:pP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Most competitive category: </a:t>
            </a:r>
            <a:r>
              <a:rPr lang="en-US" sz="1950" b="1" dirty="0">
                <a:solidFill>
                  <a:schemeClr val="tx1"/>
                </a:solidFill>
                <a:latin typeface="Arial" panose="020B0604020202020204" pitchFamily="34" charset="0"/>
                <a:ea typeface="Verdana" panose="020B0604030504040204" pitchFamily="34" charset="0"/>
                <a:cs typeface="Arial" panose="020B0604020202020204" pitchFamily="34" charset="0"/>
              </a:rPr>
              <a:t>Family</a:t>
            </a:r>
            <a:endParaRPr lang="en-US" sz="195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a:spcBef>
                <a:spcPts val="1200"/>
              </a:spcBef>
              <a:buFont typeface="Wingdings" panose="05000000000000000000" pitchFamily="2" charset="2"/>
              <a:buChar char="q"/>
              <a:tabLst>
                <a:tab pos="469265" algn="l"/>
                <a:tab pos="469900" algn="l"/>
              </a:tabLst>
            </a:pP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Category with the highest number of installs: </a:t>
            </a:r>
            <a:r>
              <a:rPr lang="en-US" sz="1950" b="1" dirty="0">
                <a:solidFill>
                  <a:schemeClr val="tx1"/>
                </a:solidFill>
                <a:latin typeface="Arial" panose="020B0604020202020204" pitchFamily="34" charset="0"/>
                <a:ea typeface="Verdana" panose="020B0604030504040204" pitchFamily="34" charset="0"/>
                <a:cs typeface="Arial" panose="020B0604020202020204" pitchFamily="34" charset="0"/>
              </a:rPr>
              <a:t>Game</a:t>
            </a:r>
            <a:endParaRPr lang="en-US" sz="195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a:spcBef>
                <a:spcPts val="1200"/>
              </a:spcBef>
              <a:buSzPct val="71428"/>
              <a:buFont typeface="Wingdings" panose="05000000000000000000" pitchFamily="2" charset="2"/>
              <a:buChar char="q"/>
              <a:tabLst>
                <a:tab pos="354965" algn="l"/>
                <a:tab pos="355600" algn="l"/>
              </a:tabLst>
            </a:pP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Tools,</a:t>
            </a:r>
            <a:r>
              <a:rPr lang="en-US" sz="1950" spc="-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Entertainment,</a:t>
            </a:r>
            <a:r>
              <a:rPr lang="en-US" sz="1950" spc="-3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Education,</a:t>
            </a:r>
            <a:r>
              <a:rPr lang="en-US" sz="1950" spc="-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Business</a:t>
            </a:r>
            <a:r>
              <a:rPr lang="en-US" sz="1950" spc="-3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and</a:t>
            </a:r>
            <a:r>
              <a:rPr lang="en-US" sz="195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Medical</a:t>
            </a:r>
            <a:r>
              <a:rPr lang="en-US" sz="1950" spc="-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are</a:t>
            </a:r>
            <a:r>
              <a:rPr lang="en-US" sz="1950"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top</a:t>
            </a:r>
            <a:r>
              <a:rPr lang="en-US" sz="1950"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Genres.</a:t>
            </a:r>
          </a:p>
          <a:p>
            <a:pPr>
              <a:spcBef>
                <a:spcPts val="1200"/>
              </a:spcBef>
              <a:buSzPct val="71428"/>
              <a:buFont typeface="Wingdings" panose="05000000000000000000" pitchFamily="2" charset="2"/>
              <a:buChar char="q"/>
              <a:tabLst>
                <a:tab pos="354965" algn="l"/>
                <a:tab pos="355600" algn="l"/>
              </a:tabLst>
            </a:pP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8783</a:t>
            </a:r>
            <a:r>
              <a:rPr lang="en-US" sz="1950" b="1"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15" dirty="0">
                <a:solidFill>
                  <a:schemeClr val="tx1"/>
                </a:solidFill>
                <a:latin typeface="Arial" panose="020B0604020202020204" pitchFamily="34" charset="0"/>
                <a:ea typeface="Verdana" panose="020B0604030504040204" pitchFamily="34" charset="0"/>
                <a:cs typeface="Arial" panose="020B0604020202020204" pitchFamily="34" charset="0"/>
              </a:rPr>
              <a:t>Apps</a:t>
            </a:r>
            <a:r>
              <a:rPr lang="en-US" sz="1950" b="1" spc="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are</a:t>
            </a:r>
            <a:r>
              <a:rPr lang="en-US" sz="195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having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size</a:t>
            </a:r>
            <a:r>
              <a:rPr lang="en-US" sz="1950" spc="-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less</a:t>
            </a:r>
            <a:r>
              <a:rPr lang="en-US" sz="1950"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than</a:t>
            </a:r>
            <a:r>
              <a:rPr lang="en-US" sz="1950" spc="-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or</a:t>
            </a:r>
            <a:r>
              <a:rPr lang="en-US" sz="1950"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equal</a:t>
            </a:r>
            <a:r>
              <a:rPr lang="en-US" sz="195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to</a:t>
            </a:r>
            <a:r>
              <a:rPr lang="en-US" sz="195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50</a:t>
            </a:r>
            <a:r>
              <a:rPr lang="en-US" sz="1950" b="1"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dirty="0">
                <a:solidFill>
                  <a:schemeClr val="tx1"/>
                </a:solidFill>
                <a:latin typeface="Arial" panose="020B0604020202020204" pitchFamily="34" charset="0"/>
                <a:ea typeface="Verdana" panose="020B0604030504040204" pitchFamily="34" charset="0"/>
                <a:cs typeface="Arial" panose="020B0604020202020204" pitchFamily="34" charset="0"/>
              </a:rPr>
              <a:t>MB.</a:t>
            </a:r>
            <a:endParaRPr lang="en-US" sz="195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a:spcBef>
                <a:spcPts val="1200"/>
              </a:spcBef>
              <a:buSzPct val="71428"/>
              <a:buFont typeface="Wingdings" panose="05000000000000000000" pitchFamily="2" charset="2"/>
              <a:buChar char="q"/>
              <a:tabLst>
                <a:tab pos="354965" algn="l"/>
                <a:tab pos="355600" algn="l"/>
              </a:tabLst>
            </a:pP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7749</a:t>
            </a:r>
            <a:r>
              <a:rPr lang="en-US" sz="1950" b="1"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15" dirty="0">
                <a:solidFill>
                  <a:schemeClr val="tx1"/>
                </a:solidFill>
                <a:latin typeface="Arial" panose="020B0604020202020204" pitchFamily="34" charset="0"/>
                <a:ea typeface="Verdana" panose="020B0604030504040204" pitchFamily="34" charset="0"/>
                <a:cs typeface="Arial" panose="020B0604020202020204" pitchFamily="34" charset="0"/>
              </a:rPr>
              <a:t>Apps</a:t>
            </a:r>
            <a:r>
              <a:rPr lang="en-US" sz="1950" b="1" spc="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has</a:t>
            </a:r>
            <a:r>
              <a:rPr lang="en-US" sz="195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rating</a:t>
            </a:r>
            <a:r>
              <a:rPr lang="en-US" sz="1950" spc="-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more</a:t>
            </a:r>
            <a:r>
              <a:rPr lang="en-US" sz="1950" b="1"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than</a:t>
            </a:r>
            <a:r>
              <a:rPr lang="en-US" sz="1950" b="1"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dirty="0">
                <a:solidFill>
                  <a:schemeClr val="tx1"/>
                </a:solidFill>
                <a:latin typeface="Arial" panose="020B0604020202020204" pitchFamily="34" charset="0"/>
                <a:ea typeface="Verdana" panose="020B0604030504040204" pitchFamily="34" charset="0"/>
                <a:cs typeface="Arial" panose="020B0604020202020204" pitchFamily="34" charset="0"/>
              </a:rPr>
              <a:t>4.0</a:t>
            </a:r>
            <a:r>
              <a:rPr lang="en-US" sz="1950" b="1"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including</a:t>
            </a:r>
            <a:r>
              <a:rPr lang="en-US" sz="1950" spc="-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both</a:t>
            </a:r>
            <a:r>
              <a:rPr lang="en-US" sz="195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type</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of</a:t>
            </a:r>
            <a:r>
              <a:rPr lang="en-US" sz="195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app.</a:t>
            </a:r>
            <a:endParaRPr lang="en-US" sz="195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a:spcBef>
                <a:spcPts val="1200"/>
              </a:spcBef>
              <a:buSzPct val="71428"/>
              <a:buFont typeface="Wingdings" panose="05000000000000000000" pitchFamily="2" charset="2"/>
              <a:buChar char="q"/>
              <a:tabLst>
                <a:tab pos="354965" algn="l"/>
                <a:tab pos="355600" algn="l"/>
              </a:tabLst>
            </a:pP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Overall</a:t>
            </a:r>
            <a:r>
              <a:rPr lang="en-US" sz="1950" b="1" spc="1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sentiment</a:t>
            </a:r>
            <a:r>
              <a:rPr lang="en-US" sz="1950" b="1" spc="13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10" dirty="0">
                <a:solidFill>
                  <a:schemeClr val="tx1"/>
                </a:solidFill>
                <a:latin typeface="Arial" panose="020B0604020202020204" pitchFamily="34" charset="0"/>
                <a:ea typeface="Verdana" panose="020B0604030504040204" pitchFamily="34" charset="0"/>
                <a:cs typeface="Arial" panose="020B0604020202020204" pitchFamily="34" charset="0"/>
              </a:rPr>
              <a:t>count</a:t>
            </a:r>
            <a:r>
              <a:rPr lang="en-US" sz="1950" b="1" spc="14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10" dirty="0">
                <a:solidFill>
                  <a:schemeClr val="tx1"/>
                </a:solidFill>
                <a:latin typeface="Arial" panose="020B0604020202020204" pitchFamily="34" charset="0"/>
                <a:ea typeface="Verdana" panose="020B0604030504040204" pitchFamily="34" charset="0"/>
                <a:cs typeface="Arial" panose="020B0604020202020204" pitchFamily="34" charset="0"/>
              </a:rPr>
              <a:t>of</a:t>
            </a:r>
            <a:r>
              <a:rPr lang="en-US" sz="1950" spc="14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10" dirty="0">
                <a:solidFill>
                  <a:schemeClr val="tx1"/>
                </a:solidFill>
                <a:latin typeface="Arial" panose="020B0604020202020204" pitchFamily="34" charset="0"/>
                <a:ea typeface="Verdana" panose="020B0604030504040204" pitchFamily="34" charset="0"/>
                <a:cs typeface="Arial" panose="020B0604020202020204" pitchFamily="34" charset="0"/>
              </a:rPr>
              <a:t>merged</a:t>
            </a:r>
            <a:r>
              <a:rPr lang="en-US" sz="1950" spc="1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dataset</a:t>
            </a:r>
            <a:r>
              <a:rPr lang="en-US" sz="1950" spc="1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in</a:t>
            </a:r>
            <a:r>
              <a:rPr lang="en-US" sz="1950" spc="1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which</a:t>
            </a:r>
            <a:r>
              <a:rPr lang="en-US" sz="1950" spc="14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Positive</a:t>
            </a:r>
            <a:r>
              <a:rPr lang="en-US" sz="1950" b="1" spc="1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sentiment</a:t>
            </a:r>
            <a:r>
              <a:rPr lang="en-US" sz="1950" b="1" spc="1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count</a:t>
            </a:r>
            <a:r>
              <a:rPr lang="en-US" sz="1950" b="1" spc="1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is</a:t>
            </a:r>
            <a:r>
              <a:rPr lang="en-US" sz="1950" b="1" spc="1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10" dirty="0">
                <a:solidFill>
                  <a:schemeClr val="tx1"/>
                </a:solidFill>
                <a:latin typeface="Arial" panose="020B0604020202020204" pitchFamily="34" charset="0"/>
                <a:ea typeface="Verdana" panose="020B0604030504040204" pitchFamily="34" charset="0"/>
                <a:cs typeface="Arial" panose="020B0604020202020204" pitchFamily="34" charset="0"/>
              </a:rPr>
              <a:t>64%,</a:t>
            </a:r>
            <a:r>
              <a:rPr lang="en-US" sz="1950" b="1" spc="15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Negative </a:t>
            </a:r>
            <a:r>
              <a:rPr lang="en-US" sz="1950" b="1" spc="-37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22%</a:t>
            </a:r>
            <a:r>
              <a:rPr lang="en-US" sz="1950" b="1"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and</a:t>
            </a:r>
            <a:r>
              <a:rPr lang="en-US" sz="1950" b="1"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Neutral</a:t>
            </a:r>
            <a:r>
              <a:rPr lang="en-US" sz="1950" b="1" spc="-20" dirty="0">
                <a:solidFill>
                  <a:schemeClr val="tx1"/>
                </a:solidFill>
                <a:latin typeface="Arial" panose="020B0604020202020204" pitchFamily="34" charset="0"/>
                <a:ea typeface="Verdana" panose="020B0604030504040204" pitchFamily="34" charset="0"/>
                <a:cs typeface="Arial" panose="020B0604020202020204" pitchFamily="34" charset="0"/>
              </a:rPr>
              <a:t> 14%.</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 </a:t>
            </a:r>
          </a:p>
          <a:p>
            <a:pPr>
              <a:buFont typeface="Wingdings" panose="05000000000000000000" pitchFamily="2" charset="2"/>
              <a:buChar char="q"/>
            </a:pPr>
            <a:endParaRPr lang="en-IN" sz="1950"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q"/>
            </a:pPr>
            <a:endParaRPr lang="en-IN" sz="195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7093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B6371-4E91-541F-6DF6-F6A25DBF02AD}"/>
              </a:ext>
            </a:extLst>
          </p:cNvPr>
          <p:cNvSpPr>
            <a:spLocks noGrp="1"/>
          </p:cNvSpPr>
          <p:nvPr>
            <p:ph type="title"/>
          </p:nvPr>
        </p:nvSpPr>
        <p:spPr>
          <a:xfrm>
            <a:off x="355567" y="583406"/>
            <a:ext cx="11029616" cy="530296"/>
          </a:xfrm>
        </p:spPr>
        <p:txBody>
          <a:bodyPr>
            <a:noAutofit/>
          </a:bodyPr>
          <a:lstStyle/>
          <a:p>
            <a:r>
              <a:rPr lang="en-IN" sz="3300" b="1" dirty="0">
                <a:solidFill>
                  <a:schemeClr val="accent1"/>
                </a:solidFill>
                <a:latin typeface="Arial" panose="020B0604020202020204" pitchFamily="34" charset="0"/>
                <a:cs typeface="Arial" panose="020B0604020202020204" pitchFamily="34" charset="0"/>
              </a:rPr>
              <a:t>CONCLUSION</a:t>
            </a:r>
          </a:p>
        </p:txBody>
      </p:sp>
      <p:sp>
        <p:nvSpPr>
          <p:cNvPr id="3" name="Content Placeholder 2">
            <a:extLst>
              <a:ext uri="{FF2B5EF4-FFF2-40B4-BE49-F238E27FC236}">
                <a16:creationId xmlns:a16="http://schemas.microsoft.com/office/drawing/2014/main" id="{7FBC57F9-99E7-508A-1B7B-F733C248D556}"/>
              </a:ext>
            </a:extLst>
          </p:cNvPr>
          <p:cNvSpPr>
            <a:spLocks noGrp="1"/>
          </p:cNvSpPr>
          <p:nvPr>
            <p:ph idx="1"/>
          </p:nvPr>
        </p:nvSpPr>
        <p:spPr>
          <a:xfrm>
            <a:off x="355567" y="1505589"/>
            <a:ext cx="11029615" cy="4673324"/>
          </a:xfrm>
        </p:spPr>
        <p:txBody>
          <a:bodyPr>
            <a:noAutofit/>
          </a:bodyPr>
          <a:lstStyle/>
          <a:p>
            <a:pPr algn="just">
              <a:spcBef>
                <a:spcPts val="1200"/>
              </a:spcBef>
              <a:buSzPct val="71428"/>
              <a:buFont typeface="Wingdings" panose="05000000000000000000" pitchFamily="2" charset="2"/>
              <a:buChar char="q"/>
              <a:tabLst>
                <a:tab pos="354965" algn="l"/>
                <a:tab pos="355600" algn="l"/>
              </a:tabLst>
            </a:pPr>
            <a:endParaRPr lang="en-US" sz="190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algn="just">
              <a:spcBef>
                <a:spcPts val="1200"/>
              </a:spcBef>
              <a:buSzPct val="71428"/>
              <a:buFont typeface="Wingdings" panose="05000000000000000000" pitchFamily="2" charset="2"/>
              <a:buChar char="q"/>
              <a:tabLst>
                <a:tab pos="354965" algn="l"/>
                <a:tab pos="355600" algn="l"/>
              </a:tabLst>
            </a:pP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It's</a:t>
            </a:r>
            <a:r>
              <a:rPr lang="en-US" sz="190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good</a:t>
            </a:r>
            <a:r>
              <a:rPr lang="en-US" sz="190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to</a:t>
            </a:r>
            <a:r>
              <a:rPr lang="en-US" sz="190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develop</a:t>
            </a:r>
            <a:r>
              <a:rPr lang="en-US" sz="190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a</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spc="-5" dirty="0">
                <a:solidFill>
                  <a:schemeClr val="tx1"/>
                </a:solidFill>
                <a:latin typeface="Arial" panose="020B0604020202020204" pitchFamily="34" charset="0"/>
                <a:ea typeface="Verdana" panose="020B0604030504040204" pitchFamily="34" charset="0"/>
                <a:cs typeface="Arial" panose="020B0604020202020204" pitchFamily="34" charset="0"/>
              </a:rPr>
              <a:t>Free</a:t>
            </a:r>
            <a:r>
              <a:rPr lang="en-US" sz="1900" b="1" spc="-15" dirty="0">
                <a:solidFill>
                  <a:schemeClr val="tx1"/>
                </a:solidFill>
                <a:latin typeface="Arial" panose="020B0604020202020204" pitchFamily="34" charset="0"/>
                <a:ea typeface="Verdana" panose="020B0604030504040204" pitchFamily="34" charset="0"/>
                <a:cs typeface="Arial" panose="020B0604020202020204" pitchFamily="34" charset="0"/>
              </a:rPr>
              <a:t> type</a:t>
            </a:r>
            <a:r>
              <a:rPr lang="en-US" sz="1900" b="1" spc="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app</a:t>
            </a:r>
            <a:r>
              <a:rPr lang="en-US" sz="190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and</a:t>
            </a:r>
            <a:r>
              <a:rPr lang="en-US" sz="190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having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a</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content</a:t>
            </a:r>
            <a:r>
              <a:rPr lang="en-US" sz="1900" spc="-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rating</a:t>
            </a:r>
            <a:r>
              <a:rPr lang="en-US" sz="1900"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for</a:t>
            </a:r>
            <a:r>
              <a:rPr lang="en-US" sz="1900"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spc="-10" dirty="0">
                <a:solidFill>
                  <a:schemeClr val="tx1"/>
                </a:solidFill>
                <a:latin typeface="Arial" panose="020B0604020202020204" pitchFamily="34" charset="0"/>
                <a:ea typeface="Verdana" panose="020B0604030504040204" pitchFamily="34" charset="0"/>
                <a:cs typeface="Arial" panose="020B0604020202020204" pitchFamily="34" charset="0"/>
              </a:rPr>
              <a:t>Everyone.</a:t>
            </a:r>
          </a:p>
          <a:p>
            <a:pPr algn="just">
              <a:spcBef>
                <a:spcPts val="1200"/>
              </a:spcBef>
              <a:buSzPct val="71428"/>
              <a:buFont typeface="Wingdings" panose="05000000000000000000" pitchFamily="2" charset="2"/>
              <a:buChar char="q"/>
              <a:tabLst>
                <a:tab pos="354965" algn="l"/>
                <a:tab pos="355600" algn="l"/>
              </a:tabLst>
            </a:pPr>
            <a:r>
              <a:rPr lang="en-US" sz="1900" spc="40" dirty="0">
                <a:solidFill>
                  <a:schemeClr val="tx1"/>
                </a:solidFill>
                <a:latin typeface="Arial" panose="020B0604020202020204" pitchFamily="34" charset="0"/>
                <a:ea typeface="Verdana" panose="020B0604030504040204" pitchFamily="34" charset="0"/>
                <a:cs typeface="Arial" panose="020B0604020202020204" pitchFamily="34" charset="0"/>
              </a:rPr>
              <a:t>Percentage</a:t>
            </a:r>
            <a:r>
              <a:rPr lang="en-US" sz="1900" spc="-17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of</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30" dirty="0">
                <a:solidFill>
                  <a:schemeClr val="tx1"/>
                </a:solidFill>
                <a:latin typeface="Arial" panose="020B0604020202020204" pitchFamily="34" charset="0"/>
                <a:ea typeface="Verdana" panose="020B0604030504040204" pitchFamily="34" charset="0"/>
                <a:cs typeface="Arial" panose="020B0604020202020204" pitchFamily="34" charset="0"/>
              </a:rPr>
              <a:t>apps</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25" dirty="0">
                <a:solidFill>
                  <a:schemeClr val="tx1"/>
                </a:solidFill>
                <a:latin typeface="Arial" panose="020B0604020202020204" pitchFamily="34" charset="0"/>
                <a:ea typeface="Verdana" panose="020B0604030504040204" pitchFamily="34" charset="0"/>
                <a:cs typeface="Arial" panose="020B0604020202020204" pitchFamily="34" charset="0"/>
              </a:rPr>
              <a:t>that</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30" dirty="0">
                <a:solidFill>
                  <a:schemeClr val="tx1"/>
                </a:solidFill>
                <a:latin typeface="Arial" panose="020B0604020202020204" pitchFamily="34" charset="0"/>
                <a:ea typeface="Verdana" panose="020B0604030504040204" pitchFamily="34" charset="0"/>
                <a:cs typeface="Arial" panose="020B0604020202020204" pitchFamily="34" charset="0"/>
              </a:rPr>
              <a:t>are</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40" dirty="0">
                <a:solidFill>
                  <a:schemeClr val="tx1"/>
                </a:solidFill>
                <a:latin typeface="Arial" panose="020B0604020202020204" pitchFamily="34" charset="0"/>
                <a:ea typeface="Verdana" panose="020B0604030504040204" pitchFamily="34" charset="0"/>
                <a:cs typeface="Arial" panose="020B0604020202020204" pitchFamily="34" charset="0"/>
              </a:rPr>
              <a:t>top</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rated</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440" dirty="0">
                <a:solidFill>
                  <a:schemeClr val="tx1"/>
                </a:solidFill>
                <a:latin typeface="Arial" panose="020B0604020202020204" pitchFamily="34" charset="0"/>
                <a:ea typeface="Verdana" panose="020B0604030504040204" pitchFamily="34" charset="0"/>
                <a:cs typeface="Arial" panose="020B0604020202020204" pitchFamily="34" charset="0"/>
              </a:rPr>
              <a:t>=</a:t>
            </a:r>
            <a:r>
              <a:rPr lang="en-US" sz="1900" spc="-37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spc="-3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dirty="0">
                <a:solidFill>
                  <a:schemeClr val="tx1"/>
                </a:solidFill>
                <a:latin typeface="Arial" panose="020B0604020202020204" pitchFamily="34" charset="0"/>
                <a:ea typeface="Verdana" panose="020B0604030504040204" pitchFamily="34" charset="0"/>
                <a:cs typeface="Arial" panose="020B0604020202020204" pitchFamily="34" charset="0"/>
              </a:rPr>
              <a:t>81.80%</a:t>
            </a:r>
          </a:p>
          <a:p>
            <a:pPr algn="just">
              <a:spcBef>
                <a:spcPts val="1200"/>
              </a:spcBef>
              <a:buSzPct val="71428"/>
              <a:buFont typeface="Wingdings" panose="05000000000000000000" pitchFamily="2" charset="2"/>
              <a:buChar char="q"/>
              <a:tabLst>
                <a:tab pos="354965" algn="l"/>
                <a:tab pos="355600" algn="l"/>
              </a:tabLst>
            </a:pPr>
            <a:r>
              <a:rPr lang="en-US" sz="1900" spc="-10" dirty="0">
                <a:solidFill>
                  <a:schemeClr val="tx1"/>
                </a:solidFill>
                <a:latin typeface="Arial" panose="020B0604020202020204" pitchFamily="34" charset="0"/>
                <a:ea typeface="Verdana" panose="020B0604030504040204" pitchFamily="34" charset="0"/>
                <a:cs typeface="Arial" panose="020B0604020202020204" pitchFamily="34" charset="0"/>
              </a:rPr>
              <a:t>There</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30" dirty="0">
                <a:solidFill>
                  <a:schemeClr val="tx1"/>
                </a:solidFill>
                <a:latin typeface="Arial" panose="020B0604020202020204" pitchFamily="34" charset="0"/>
                <a:ea typeface="Verdana" panose="020B0604030504040204" pitchFamily="34" charset="0"/>
                <a:cs typeface="Arial" panose="020B0604020202020204" pitchFamily="34" charset="0"/>
              </a:rPr>
              <a:t>are</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spc="-145" dirty="0">
                <a:solidFill>
                  <a:schemeClr val="tx1"/>
                </a:solidFill>
                <a:latin typeface="Arial" panose="020B0604020202020204" pitchFamily="34" charset="0"/>
                <a:ea typeface="Verdana" panose="020B0604030504040204" pitchFamily="34" charset="0"/>
                <a:cs typeface="Arial" panose="020B0604020202020204" pitchFamily="34" charset="0"/>
              </a:rPr>
              <a:t>20</a:t>
            </a:r>
            <a:r>
              <a:rPr lang="en-US" sz="1900" b="1" spc="-10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15" dirty="0">
                <a:solidFill>
                  <a:schemeClr val="tx1"/>
                </a:solidFill>
                <a:latin typeface="Arial" panose="020B0604020202020204" pitchFamily="34" charset="0"/>
                <a:ea typeface="Verdana" panose="020B0604030504040204" pitchFamily="34" charset="0"/>
                <a:cs typeface="Arial" panose="020B0604020202020204" pitchFamily="34" charset="0"/>
              </a:rPr>
              <a:t>free</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30" dirty="0">
                <a:solidFill>
                  <a:schemeClr val="tx1"/>
                </a:solidFill>
                <a:latin typeface="Arial" panose="020B0604020202020204" pitchFamily="34" charset="0"/>
                <a:ea typeface="Verdana" panose="020B0604030504040204" pitchFamily="34" charset="0"/>
                <a:cs typeface="Arial" panose="020B0604020202020204" pitchFamily="34" charset="0"/>
              </a:rPr>
              <a:t>apps</a:t>
            </a:r>
            <a:r>
              <a:rPr lang="en-US" sz="1900" spc="-16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25" dirty="0">
                <a:solidFill>
                  <a:schemeClr val="tx1"/>
                </a:solidFill>
                <a:latin typeface="Arial" panose="020B0604020202020204" pitchFamily="34" charset="0"/>
                <a:ea typeface="Verdana" panose="020B0604030504040204" pitchFamily="34" charset="0"/>
                <a:cs typeface="Arial" panose="020B0604020202020204" pitchFamily="34" charset="0"/>
              </a:rPr>
              <a:t>that</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20" dirty="0">
                <a:solidFill>
                  <a:schemeClr val="tx1"/>
                </a:solidFill>
                <a:latin typeface="Arial" panose="020B0604020202020204" pitchFamily="34" charset="0"/>
                <a:ea typeface="Verdana" panose="020B0604030504040204" pitchFamily="34" charset="0"/>
                <a:cs typeface="Arial" panose="020B0604020202020204" pitchFamily="34" charset="0"/>
              </a:rPr>
              <a:t>have</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0" dirty="0">
                <a:solidFill>
                  <a:schemeClr val="tx1"/>
                </a:solidFill>
                <a:latin typeface="Arial" panose="020B0604020202020204" pitchFamily="34" charset="0"/>
                <a:ea typeface="Verdana" panose="020B0604030504040204" pitchFamily="34" charset="0"/>
                <a:cs typeface="Arial" panose="020B0604020202020204" pitchFamily="34" charset="0"/>
              </a:rPr>
              <a:t>been</a:t>
            </a:r>
            <a:r>
              <a:rPr lang="en-US" sz="1900" spc="-16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10" dirty="0">
                <a:solidFill>
                  <a:schemeClr val="tx1"/>
                </a:solidFill>
                <a:latin typeface="Arial" panose="020B0604020202020204" pitchFamily="34" charset="0"/>
                <a:ea typeface="Verdana" panose="020B0604030504040204" pitchFamily="34" charset="0"/>
                <a:cs typeface="Arial" panose="020B0604020202020204" pitchFamily="34" charset="0"/>
              </a:rPr>
              <a:t>installed</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40" dirty="0">
                <a:solidFill>
                  <a:schemeClr val="tx1"/>
                </a:solidFill>
                <a:latin typeface="Arial" panose="020B0604020202020204" pitchFamily="34" charset="0"/>
                <a:ea typeface="Verdana" panose="020B0604030504040204" pitchFamily="34" charset="0"/>
                <a:cs typeface="Arial" panose="020B0604020202020204" pitchFamily="34" charset="0"/>
              </a:rPr>
              <a:t>over</a:t>
            </a:r>
            <a:r>
              <a:rPr lang="en-US" sz="1900" spc="-16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20" dirty="0">
                <a:solidFill>
                  <a:schemeClr val="tx1"/>
                </a:solidFill>
                <a:latin typeface="Arial" panose="020B0604020202020204" pitchFamily="34" charset="0"/>
                <a:ea typeface="Verdana" panose="020B0604030504040204" pitchFamily="34" charset="0"/>
                <a:cs typeface="Arial" panose="020B0604020202020204" pitchFamily="34" charset="0"/>
              </a:rPr>
              <a:t>a</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spc="-60" dirty="0">
                <a:solidFill>
                  <a:schemeClr val="tx1"/>
                </a:solidFill>
                <a:latin typeface="Arial" panose="020B0604020202020204" pitchFamily="34" charset="0"/>
                <a:ea typeface="Verdana" panose="020B0604030504040204" pitchFamily="34" charset="0"/>
                <a:cs typeface="Arial" panose="020B0604020202020204" pitchFamily="34" charset="0"/>
              </a:rPr>
              <a:t>billion</a:t>
            </a:r>
            <a:r>
              <a:rPr lang="en-US" sz="1900" b="1" spc="-1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25" dirty="0">
                <a:solidFill>
                  <a:schemeClr val="tx1"/>
                </a:solidFill>
                <a:latin typeface="Arial" panose="020B0604020202020204" pitchFamily="34" charset="0"/>
                <a:ea typeface="Verdana" panose="020B0604030504040204" pitchFamily="34" charset="0"/>
                <a:cs typeface="Arial" panose="020B0604020202020204" pitchFamily="34" charset="0"/>
              </a:rPr>
              <a:t>times</a:t>
            </a:r>
            <a:endParaRPr lang="en-US" sz="190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R="5080" algn="just">
              <a:spcBef>
                <a:spcPts val="1200"/>
              </a:spcBef>
              <a:buFont typeface="Wingdings" panose="05000000000000000000" pitchFamily="2" charset="2"/>
              <a:buChar char="q"/>
              <a:tabLst>
                <a:tab pos="469265" algn="l"/>
                <a:tab pos="469900" algn="l"/>
              </a:tabLst>
            </a:pPr>
            <a:r>
              <a:rPr lang="en-US" sz="1900" b="1" spc="-55" dirty="0">
                <a:solidFill>
                  <a:schemeClr val="tx1"/>
                </a:solidFill>
                <a:latin typeface="Arial" panose="020B0604020202020204" pitchFamily="34" charset="0"/>
                <a:ea typeface="Verdana" panose="020B0604030504040204" pitchFamily="34" charset="0"/>
                <a:cs typeface="Arial" panose="020B0604020202020204" pitchFamily="34" charset="0"/>
              </a:rPr>
              <a:t>Minecraft</a:t>
            </a:r>
            <a:r>
              <a:rPr lang="en-US" sz="1900" b="1" spc="-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35" dirty="0">
                <a:solidFill>
                  <a:schemeClr val="tx1"/>
                </a:solidFill>
                <a:latin typeface="Arial" panose="020B0604020202020204" pitchFamily="34" charset="0"/>
                <a:ea typeface="Verdana" panose="020B0604030504040204" pitchFamily="34" charset="0"/>
                <a:cs typeface="Arial" panose="020B0604020202020204" pitchFamily="34" charset="0"/>
              </a:rPr>
              <a:t>is</a:t>
            </a:r>
            <a:r>
              <a:rPr lang="en-US" sz="1900" spc="-10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35" dirty="0">
                <a:solidFill>
                  <a:schemeClr val="tx1"/>
                </a:solidFill>
                <a:latin typeface="Arial" panose="020B0604020202020204" pitchFamily="34" charset="0"/>
                <a:ea typeface="Verdana" panose="020B0604030504040204" pitchFamily="34" charset="0"/>
                <a:cs typeface="Arial" panose="020B0604020202020204" pitchFamily="34" charset="0"/>
              </a:rPr>
              <a:t>the</a:t>
            </a:r>
            <a:r>
              <a:rPr lang="en-US" sz="1900" spc="-10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only</a:t>
            </a:r>
            <a:r>
              <a:rPr lang="en-US" sz="1900" spc="-10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5" dirty="0">
                <a:solidFill>
                  <a:schemeClr val="tx1"/>
                </a:solidFill>
                <a:latin typeface="Arial" panose="020B0604020202020204" pitchFamily="34" charset="0"/>
                <a:ea typeface="Verdana" panose="020B0604030504040204" pitchFamily="34" charset="0"/>
                <a:cs typeface="Arial" panose="020B0604020202020204" pitchFamily="34" charset="0"/>
              </a:rPr>
              <a:t>app</a:t>
            </a:r>
            <a:r>
              <a:rPr lang="en-US" sz="1900" spc="-10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30" dirty="0">
                <a:solidFill>
                  <a:schemeClr val="tx1"/>
                </a:solidFill>
                <a:latin typeface="Arial" panose="020B0604020202020204" pitchFamily="34" charset="0"/>
                <a:ea typeface="Verdana" panose="020B0604030504040204" pitchFamily="34" charset="0"/>
                <a:cs typeface="Arial" panose="020B0604020202020204" pitchFamily="34" charset="0"/>
              </a:rPr>
              <a:t>in</a:t>
            </a:r>
            <a:r>
              <a:rPr lang="en-US" sz="1900" spc="-9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35" dirty="0">
                <a:solidFill>
                  <a:schemeClr val="tx1"/>
                </a:solidFill>
                <a:latin typeface="Arial" panose="020B0604020202020204" pitchFamily="34" charset="0"/>
                <a:ea typeface="Verdana" panose="020B0604030504040204" pitchFamily="34" charset="0"/>
                <a:cs typeface="Arial" panose="020B0604020202020204" pitchFamily="34" charset="0"/>
              </a:rPr>
              <a:t>the</a:t>
            </a:r>
            <a:r>
              <a:rPr lang="en-US" sz="1900" spc="-10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35" dirty="0">
                <a:solidFill>
                  <a:schemeClr val="tx1"/>
                </a:solidFill>
                <a:latin typeface="Arial" panose="020B0604020202020204" pitchFamily="34" charset="0"/>
                <a:ea typeface="Verdana" panose="020B0604030504040204" pitchFamily="34" charset="0"/>
                <a:cs typeface="Arial" panose="020B0604020202020204" pitchFamily="34" charset="0"/>
              </a:rPr>
              <a:t>paid</a:t>
            </a:r>
            <a:r>
              <a:rPr lang="en-US" sz="1900" spc="-10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10" dirty="0">
                <a:solidFill>
                  <a:schemeClr val="tx1"/>
                </a:solidFill>
                <a:latin typeface="Arial" panose="020B0604020202020204" pitchFamily="34" charset="0"/>
                <a:ea typeface="Verdana" panose="020B0604030504040204" pitchFamily="34" charset="0"/>
                <a:cs typeface="Arial" panose="020B0604020202020204" pitchFamily="34" charset="0"/>
              </a:rPr>
              <a:t>category</a:t>
            </a:r>
            <a:r>
              <a:rPr lang="en-US" sz="1900" spc="-10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0" dirty="0">
                <a:solidFill>
                  <a:schemeClr val="tx1"/>
                </a:solidFill>
                <a:latin typeface="Arial" panose="020B0604020202020204" pitchFamily="34" charset="0"/>
                <a:ea typeface="Verdana" panose="020B0604030504040204" pitchFamily="34" charset="0"/>
                <a:cs typeface="Arial" panose="020B0604020202020204" pitchFamily="34" charset="0"/>
              </a:rPr>
              <a:t>with</a:t>
            </a:r>
            <a:r>
              <a:rPr lang="en-US" sz="1900" spc="-10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40" dirty="0">
                <a:solidFill>
                  <a:schemeClr val="tx1"/>
                </a:solidFill>
                <a:latin typeface="Arial" panose="020B0604020202020204" pitchFamily="34" charset="0"/>
                <a:ea typeface="Verdana" panose="020B0604030504040204" pitchFamily="34" charset="0"/>
                <a:cs typeface="Arial" panose="020B0604020202020204" pitchFamily="34" charset="0"/>
              </a:rPr>
              <a:t>over</a:t>
            </a:r>
            <a:r>
              <a:rPr lang="en-US" sz="1900" spc="-8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dirty="0">
                <a:solidFill>
                  <a:schemeClr val="tx1"/>
                </a:solidFill>
                <a:latin typeface="Arial" panose="020B0604020202020204" pitchFamily="34" charset="0"/>
                <a:ea typeface="Verdana" panose="020B0604030504040204" pitchFamily="34" charset="0"/>
                <a:cs typeface="Arial" panose="020B0604020202020204" pitchFamily="34" charset="0"/>
              </a:rPr>
              <a:t>10M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i</a:t>
            </a:r>
            <a:r>
              <a:rPr lang="en-US" sz="1900" spc="-40" dirty="0">
                <a:solidFill>
                  <a:schemeClr val="tx1"/>
                </a:solidFill>
                <a:latin typeface="Arial" panose="020B0604020202020204" pitchFamily="34" charset="0"/>
                <a:ea typeface="Verdana" panose="020B0604030504040204" pitchFamily="34" charset="0"/>
                <a:cs typeface="Arial" panose="020B0604020202020204" pitchFamily="34" charset="0"/>
              </a:rPr>
              <a:t>nstalls,  </a:t>
            </a:r>
            <a:r>
              <a:rPr lang="en-US" sz="1900" spc="50" dirty="0">
                <a:solidFill>
                  <a:schemeClr val="tx1"/>
                </a:solidFill>
                <a:latin typeface="Arial" panose="020B0604020202020204" pitchFamily="34" charset="0"/>
                <a:ea typeface="Verdana" panose="020B0604030504040204" pitchFamily="34" charset="0"/>
                <a:cs typeface="Arial" panose="020B0604020202020204" pitchFamily="34" charset="0"/>
              </a:rPr>
              <a:t>and</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15" dirty="0">
                <a:solidFill>
                  <a:schemeClr val="tx1"/>
                </a:solidFill>
                <a:latin typeface="Arial" panose="020B0604020202020204" pitchFamily="34" charset="0"/>
                <a:ea typeface="Verdana" panose="020B0604030504040204" pitchFamily="34" charset="0"/>
                <a:cs typeface="Arial" panose="020B0604020202020204" pitchFamily="34" charset="0"/>
              </a:rPr>
              <a:t>also</a:t>
            </a:r>
            <a:r>
              <a:rPr lang="en-US" sz="1900" spc="-16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has</a:t>
            </a:r>
            <a:r>
              <a:rPr lang="en-US" sz="1900" spc="-16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0" dirty="0">
                <a:solidFill>
                  <a:schemeClr val="tx1"/>
                </a:solidFill>
                <a:latin typeface="Arial" panose="020B0604020202020204" pitchFamily="34" charset="0"/>
                <a:ea typeface="Verdana" panose="020B0604030504040204" pitchFamily="34" charset="0"/>
                <a:cs typeface="Arial" panose="020B0604020202020204" pitchFamily="34" charset="0"/>
              </a:rPr>
              <a:t>produced</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35" dirty="0">
                <a:solidFill>
                  <a:schemeClr val="tx1"/>
                </a:solidFill>
                <a:latin typeface="Arial" panose="020B0604020202020204" pitchFamily="34" charset="0"/>
                <a:ea typeface="Verdana" panose="020B0604030504040204" pitchFamily="34" charset="0"/>
                <a:cs typeface="Arial" panose="020B0604020202020204" pitchFamily="34" charset="0"/>
              </a:rPr>
              <a:t>the</a:t>
            </a:r>
            <a:r>
              <a:rPr lang="en-US" sz="1900" spc="-16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35" dirty="0">
                <a:solidFill>
                  <a:schemeClr val="tx1"/>
                </a:solidFill>
                <a:latin typeface="Arial" panose="020B0604020202020204" pitchFamily="34" charset="0"/>
                <a:ea typeface="Verdana" panose="020B0604030504040204" pitchFamily="34" charset="0"/>
                <a:cs typeface="Arial" panose="020B0604020202020204" pitchFamily="34" charset="0"/>
              </a:rPr>
              <a:t>most</a:t>
            </a:r>
            <a:r>
              <a:rPr lang="en-US" sz="1900" spc="-16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revenue</a:t>
            </a:r>
            <a:r>
              <a:rPr lang="en-US" sz="1900" spc="-16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only</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60" dirty="0">
                <a:solidFill>
                  <a:schemeClr val="tx1"/>
                </a:solidFill>
                <a:latin typeface="Arial" panose="020B0604020202020204" pitchFamily="34" charset="0"/>
                <a:ea typeface="Verdana" panose="020B0604030504040204" pitchFamily="34" charset="0"/>
                <a:cs typeface="Arial" panose="020B0604020202020204" pitchFamily="34" charset="0"/>
              </a:rPr>
              <a:t>from</a:t>
            </a:r>
            <a:r>
              <a:rPr lang="en-US" sz="1900" spc="-16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installation</a:t>
            </a:r>
            <a:r>
              <a:rPr lang="en-US" sz="1900" spc="-16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75" dirty="0">
                <a:solidFill>
                  <a:schemeClr val="tx1"/>
                </a:solidFill>
                <a:latin typeface="Arial" panose="020B0604020202020204" pitchFamily="34" charset="0"/>
                <a:ea typeface="Verdana" panose="020B0604030504040204" pitchFamily="34" charset="0"/>
                <a:cs typeface="Arial" panose="020B0604020202020204" pitchFamily="34" charset="0"/>
              </a:rPr>
              <a:t>fee.</a:t>
            </a:r>
            <a:endParaRPr lang="en-US" sz="190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algn="just">
              <a:spcBef>
                <a:spcPts val="1200"/>
              </a:spcBef>
              <a:buSzPct val="71428"/>
              <a:buFont typeface="Wingdings" panose="05000000000000000000" pitchFamily="2" charset="2"/>
              <a:buChar char="q"/>
              <a:tabLst>
                <a:tab pos="354965" algn="l"/>
                <a:tab pos="355600" algn="l"/>
              </a:tabLst>
            </a:pP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Price,</a:t>
            </a:r>
            <a:r>
              <a:rPr lang="en-US" sz="190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Rating,</a:t>
            </a:r>
            <a:r>
              <a:rPr lang="en-US" sz="190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Size </a:t>
            </a:r>
            <a:r>
              <a:rPr lang="en-US" sz="1900" b="1" spc="-5" dirty="0">
                <a:solidFill>
                  <a:schemeClr val="tx1"/>
                </a:solidFill>
                <a:latin typeface="Arial" panose="020B0604020202020204" pitchFamily="34" charset="0"/>
                <a:ea typeface="Verdana" panose="020B0604030504040204" pitchFamily="34" charset="0"/>
                <a:cs typeface="Arial" panose="020B0604020202020204" pitchFamily="34" charset="0"/>
              </a:rPr>
              <a:t>has</a:t>
            </a:r>
            <a:r>
              <a:rPr lang="en-US" sz="1900" b="1"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spc="-5" dirty="0">
                <a:solidFill>
                  <a:schemeClr val="tx1"/>
                </a:solidFill>
                <a:latin typeface="Arial" panose="020B0604020202020204" pitchFamily="34" charset="0"/>
                <a:ea typeface="Verdana" panose="020B0604030504040204" pitchFamily="34" charset="0"/>
                <a:cs typeface="Arial" panose="020B0604020202020204" pitchFamily="34" charset="0"/>
              </a:rPr>
              <a:t>no</a:t>
            </a:r>
            <a:r>
              <a:rPr lang="en-US" sz="1900" b="1"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spc="-5" dirty="0">
                <a:solidFill>
                  <a:schemeClr val="tx1"/>
                </a:solidFill>
                <a:latin typeface="Arial" panose="020B0604020202020204" pitchFamily="34" charset="0"/>
                <a:ea typeface="Verdana" panose="020B0604030504040204" pitchFamily="34" charset="0"/>
                <a:cs typeface="Arial" panose="020B0604020202020204" pitchFamily="34" charset="0"/>
              </a:rPr>
              <a:t>or</a:t>
            </a:r>
            <a:r>
              <a:rPr lang="en-US" sz="1900" b="1" spc="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spc="-5" dirty="0">
                <a:solidFill>
                  <a:schemeClr val="tx1"/>
                </a:solidFill>
                <a:latin typeface="Arial" panose="020B0604020202020204" pitchFamily="34" charset="0"/>
                <a:ea typeface="Verdana" panose="020B0604030504040204" pitchFamily="34" charset="0"/>
                <a:cs typeface="Arial" panose="020B0604020202020204" pitchFamily="34" charset="0"/>
              </a:rPr>
              <a:t>very</a:t>
            </a:r>
            <a:r>
              <a:rPr lang="en-US" sz="1900" b="1" dirty="0">
                <a:solidFill>
                  <a:schemeClr val="tx1"/>
                </a:solidFill>
                <a:latin typeface="Arial" panose="020B0604020202020204" pitchFamily="34" charset="0"/>
                <a:ea typeface="Verdana" panose="020B0604030504040204" pitchFamily="34" charset="0"/>
                <a:cs typeface="Arial" panose="020B0604020202020204" pitchFamily="34" charset="0"/>
              </a:rPr>
              <a:t> less</a:t>
            </a:r>
            <a:r>
              <a:rPr lang="en-US" sz="1900" b="1"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spc="-5" dirty="0">
                <a:solidFill>
                  <a:schemeClr val="tx1"/>
                </a:solidFill>
                <a:latin typeface="Arial" panose="020B0604020202020204" pitchFamily="34" charset="0"/>
                <a:ea typeface="Verdana" panose="020B0604030504040204" pitchFamily="34" charset="0"/>
                <a:cs typeface="Arial" panose="020B0604020202020204" pitchFamily="34" charset="0"/>
              </a:rPr>
              <a:t>correlation</a:t>
            </a:r>
            <a:r>
              <a:rPr lang="en-US" sz="1900" b="1" spc="-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with</a:t>
            </a:r>
            <a:r>
              <a:rPr lang="en-US" sz="1900"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spc="-5" dirty="0">
                <a:solidFill>
                  <a:schemeClr val="tx1"/>
                </a:solidFill>
                <a:latin typeface="Arial" panose="020B0604020202020204" pitchFamily="34" charset="0"/>
                <a:ea typeface="Verdana" panose="020B0604030504040204" pitchFamily="34" charset="0"/>
                <a:cs typeface="Arial" panose="020B0604020202020204" pitchFamily="34" charset="0"/>
              </a:rPr>
              <a:t>Sentiment</a:t>
            </a:r>
            <a:r>
              <a:rPr lang="en-US" sz="1900" b="1"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spc="-5" dirty="0">
                <a:solidFill>
                  <a:schemeClr val="tx1"/>
                </a:solidFill>
                <a:latin typeface="Arial" panose="020B0604020202020204" pitchFamily="34" charset="0"/>
                <a:ea typeface="Verdana" panose="020B0604030504040204" pitchFamily="34" charset="0"/>
                <a:cs typeface="Arial" panose="020B0604020202020204" pitchFamily="34" charset="0"/>
              </a:rPr>
              <a:t>Polarity</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a:t>
            </a:r>
            <a:endParaRPr lang="en-US" sz="1900" b="1" spc="-1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algn="just">
              <a:spcBef>
                <a:spcPts val="1200"/>
              </a:spcBef>
              <a:buFont typeface="Wingdings" panose="05000000000000000000" pitchFamily="2" charset="2"/>
              <a:buChar char="q"/>
              <a:tabLst>
                <a:tab pos="469265" algn="l"/>
                <a:tab pos="469900" algn="l"/>
              </a:tabLst>
            </a:pP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The median size of the apps in the play store is 12 MB</a:t>
            </a:r>
          </a:p>
          <a:p>
            <a:pPr marR="24130" algn="just">
              <a:spcBef>
                <a:spcPts val="1200"/>
              </a:spcBef>
              <a:buFont typeface="Wingdings" panose="05000000000000000000" pitchFamily="2" charset="2"/>
              <a:buChar char="q"/>
              <a:tabLst>
                <a:tab pos="469265" algn="l"/>
                <a:tab pos="469900" algn="l"/>
              </a:tabLst>
            </a:pP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The apps whose size </a:t>
            </a:r>
            <a:r>
              <a:rPr lang="en-US" sz="1900" b="1" dirty="0">
                <a:solidFill>
                  <a:schemeClr val="tx1"/>
                </a:solidFill>
                <a:latin typeface="Arial" panose="020B0604020202020204" pitchFamily="34" charset="0"/>
                <a:ea typeface="Verdana" panose="020B0604030504040204" pitchFamily="34" charset="0"/>
                <a:cs typeface="Arial" panose="020B0604020202020204" pitchFamily="34" charset="0"/>
              </a:rPr>
              <a:t>varies with device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has the highest number  average app installs.</a:t>
            </a:r>
          </a:p>
          <a:p>
            <a:pPr marR="5080" algn="just">
              <a:spcBef>
                <a:spcPts val="1200"/>
              </a:spcBef>
              <a:buFont typeface="Wingdings" panose="05000000000000000000" pitchFamily="2" charset="2"/>
              <a:buChar char="q"/>
              <a:tabLst>
                <a:tab pos="469265" algn="l"/>
                <a:tab pos="469900" algn="l"/>
              </a:tabLst>
            </a:pP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The apps whose size is </a:t>
            </a:r>
            <a:r>
              <a:rPr lang="en-US" sz="1900" b="1" dirty="0">
                <a:solidFill>
                  <a:schemeClr val="tx1"/>
                </a:solidFill>
                <a:latin typeface="Arial" panose="020B0604020202020204" pitchFamily="34" charset="0"/>
                <a:ea typeface="Verdana" panose="020B0604030504040204" pitchFamily="34" charset="0"/>
                <a:cs typeface="Arial" panose="020B0604020202020204" pitchFamily="34" charset="0"/>
              </a:rPr>
              <a:t>greater than 90 MB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has the highest number  of average user reviews, </a:t>
            </a:r>
            <a:r>
              <a:rPr lang="en-US" sz="1900" dirty="0" err="1">
                <a:solidFill>
                  <a:schemeClr val="tx1"/>
                </a:solidFill>
                <a:latin typeface="Arial" panose="020B0604020202020204" pitchFamily="34" charset="0"/>
                <a:ea typeface="Verdana" panose="020B0604030504040204" pitchFamily="34" charset="0"/>
                <a:cs typeface="Arial" panose="020B0604020202020204" pitchFamily="34" charset="0"/>
              </a:rPr>
              <a:t>ie</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 they are more popular than the rest.</a:t>
            </a:r>
          </a:p>
          <a:p>
            <a:pPr marR="10160" algn="just">
              <a:spcBef>
                <a:spcPts val="1200"/>
              </a:spcBef>
              <a:buFont typeface="Wingdings" panose="05000000000000000000" pitchFamily="2" charset="2"/>
              <a:buChar char="q"/>
              <a:tabLst>
                <a:tab pos="469265" algn="l"/>
                <a:tab pos="469900" algn="l"/>
              </a:tabLst>
            </a:pPr>
            <a:r>
              <a:rPr lang="en-US" sz="1900" b="1" dirty="0">
                <a:solidFill>
                  <a:schemeClr val="tx1"/>
                </a:solidFill>
                <a:latin typeface="Arial" panose="020B0604020202020204" pitchFamily="34" charset="0"/>
                <a:ea typeface="Verdana" panose="020B0604030504040204" pitchFamily="34" charset="0"/>
                <a:cs typeface="Arial" panose="020B0604020202020204" pitchFamily="34" charset="0"/>
              </a:rPr>
              <a:t>Helix Jump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has the highest number of positive reviews and </a:t>
            </a:r>
            <a:r>
              <a:rPr lang="en-US" sz="1900" b="1" dirty="0">
                <a:solidFill>
                  <a:schemeClr val="tx1"/>
                </a:solidFill>
                <a:latin typeface="Arial" panose="020B0604020202020204" pitchFamily="34" charset="0"/>
                <a:ea typeface="Verdana" panose="020B0604030504040204" pitchFamily="34" charset="0"/>
                <a:cs typeface="Arial" panose="020B0604020202020204" pitchFamily="34" charset="0"/>
              </a:rPr>
              <a:t>Angry  Birds Classic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has the highest number of negative reviews.</a:t>
            </a:r>
          </a:p>
          <a:p>
            <a:pPr>
              <a:buFont typeface="Wingdings" panose="05000000000000000000" pitchFamily="2" charset="2"/>
              <a:buChar char="q"/>
            </a:pPr>
            <a:endParaRPr lang="en-IN" sz="19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0902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normAutofit/>
          </a:bodyPr>
          <a:lstStyle/>
          <a:p>
            <a:pPr algn="ctr"/>
            <a:r>
              <a:rPr lang="en-US" sz="3600" b="1" dirty="0">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367106" y="595476"/>
            <a:ext cx="11029616" cy="530296"/>
          </a:xfrm>
        </p:spPr>
        <p:txBody>
          <a:bodyPr>
            <a:noAutofit/>
          </a:bodyPr>
          <a:lstStyle/>
          <a:p>
            <a:r>
              <a:rPr lang="en-US" sz="3300" b="1" dirty="0">
                <a:solidFill>
                  <a:schemeClr val="accent1"/>
                </a:solidFill>
                <a:latin typeface="Arial" panose="020B0604020202020204" pitchFamily="34" charset="0"/>
                <a:cs typeface="Arial" panose="020B0604020202020204" pitchFamily="34" charset="0"/>
              </a:rPr>
              <a:t>Problem Statement</a:t>
            </a:r>
            <a:endParaRPr lang="en-US" sz="3300" dirty="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595707" y="1232452"/>
            <a:ext cx="11029615" cy="5518868"/>
          </a:xfrm>
        </p:spPr>
        <p:txBody>
          <a:bodyPr>
            <a:normAutofit/>
          </a:bodyPr>
          <a:lstStyle/>
          <a:p>
            <a:pPr marL="469265" marR="58419" indent="-457200" algn="just">
              <a:lnSpc>
                <a:spcPct val="114999"/>
              </a:lnSpc>
              <a:spcBef>
                <a:spcPts val="100"/>
              </a:spcBef>
              <a:buFont typeface="AoyagiKouzanFontT"/>
              <a:buChar char="❏"/>
              <a:tabLst>
                <a:tab pos="469900" algn="l"/>
              </a:tabLst>
            </a:pPr>
            <a:r>
              <a:rPr lang="en-US" sz="2000" spc="-10" dirty="0">
                <a:solidFill>
                  <a:schemeClr val="tx1">
                    <a:lumMod val="95000"/>
                    <a:lumOff val="5000"/>
                  </a:schemeClr>
                </a:solidFill>
                <a:latin typeface="Arial" panose="020B0604020202020204" pitchFamily="34" charset="0"/>
                <a:cs typeface="Arial" panose="020B0604020202020204" pitchFamily="34" charset="0"/>
              </a:rPr>
              <a:t>Two </a:t>
            </a:r>
            <a:r>
              <a:rPr lang="en-US" sz="2000" dirty="0">
                <a:solidFill>
                  <a:schemeClr val="tx1">
                    <a:lumMod val="95000"/>
                    <a:lumOff val="5000"/>
                  </a:schemeClr>
                </a:solidFill>
                <a:latin typeface="Arial" panose="020B0604020202020204" pitchFamily="34" charset="0"/>
                <a:cs typeface="Arial" panose="020B0604020202020204" pitchFamily="34" charset="0"/>
              </a:rPr>
              <a:t>datasets </a:t>
            </a:r>
            <a:r>
              <a:rPr lang="en-US" sz="2000" spc="-30" dirty="0">
                <a:solidFill>
                  <a:schemeClr val="tx1">
                    <a:lumMod val="95000"/>
                    <a:lumOff val="5000"/>
                  </a:schemeClr>
                </a:solidFill>
                <a:latin typeface="Arial" panose="020B0604020202020204" pitchFamily="34" charset="0"/>
                <a:cs typeface="Arial" panose="020B0604020202020204" pitchFamily="34" charset="0"/>
              </a:rPr>
              <a:t>are </a:t>
            </a:r>
            <a:r>
              <a:rPr lang="en-US" sz="2000" spc="-15" dirty="0">
                <a:solidFill>
                  <a:schemeClr val="tx1">
                    <a:lumMod val="95000"/>
                    <a:lumOff val="5000"/>
                  </a:schemeClr>
                </a:solidFill>
                <a:latin typeface="Arial" panose="020B0604020202020204" pitchFamily="34" charset="0"/>
                <a:cs typeface="Arial" panose="020B0604020202020204" pitchFamily="34" charset="0"/>
              </a:rPr>
              <a:t>provided, </a:t>
            </a:r>
            <a:r>
              <a:rPr lang="en-US" sz="2000" spc="40" dirty="0">
                <a:solidFill>
                  <a:schemeClr val="tx1">
                    <a:lumMod val="95000"/>
                    <a:lumOff val="5000"/>
                  </a:schemeClr>
                </a:solidFill>
                <a:latin typeface="Arial" panose="020B0604020202020204" pitchFamily="34" charset="0"/>
                <a:cs typeface="Arial" panose="020B0604020202020204" pitchFamily="34" charset="0"/>
              </a:rPr>
              <a:t>one </a:t>
            </a:r>
            <a:r>
              <a:rPr lang="en-US" sz="2000" spc="50" dirty="0">
                <a:solidFill>
                  <a:schemeClr val="tx1">
                    <a:lumMod val="95000"/>
                    <a:lumOff val="5000"/>
                  </a:schemeClr>
                </a:solidFill>
                <a:latin typeface="Arial" panose="020B0604020202020204" pitchFamily="34" charset="0"/>
                <a:cs typeface="Arial" panose="020B0604020202020204" pitchFamily="34" charset="0"/>
              </a:rPr>
              <a:t>with </a:t>
            </a:r>
            <a:r>
              <a:rPr lang="en-US" sz="2000" b="1" spc="-65" dirty="0">
                <a:solidFill>
                  <a:schemeClr val="tx1">
                    <a:lumMod val="95000"/>
                    <a:lumOff val="5000"/>
                  </a:schemeClr>
                </a:solidFill>
                <a:latin typeface="Arial" panose="020B0604020202020204" pitchFamily="34" charset="0"/>
                <a:cs typeface="Arial" panose="020B0604020202020204" pitchFamily="34" charset="0"/>
              </a:rPr>
              <a:t>basic information </a:t>
            </a:r>
            <a:r>
              <a:rPr lang="en-US" sz="2000" spc="50" dirty="0">
                <a:solidFill>
                  <a:schemeClr val="tx1">
                    <a:lumMod val="95000"/>
                    <a:lumOff val="5000"/>
                  </a:schemeClr>
                </a:solidFill>
                <a:latin typeface="Arial" panose="020B0604020202020204" pitchFamily="34" charset="0"/>
                <a:cs typeface="Arial" panose="020B0604020202020204" pitchFamily="34" charset="0"/>
              </a:rPr>
              <a:t>and </a:t>
            </a:r>
            <a:r>
              <a:rPr lang="en-US" sz="2000" spc="35" dirty="0">
                <a:solidFill>
                  <a:schemeClr val="tx1">
                    <a:lumMod val="95000"/>
                    <a:lumOff val="5000"/>
                  </a:schemeClr>
                </a:solidFill>
                <a:latin typeface="Arial" panose="020B0604020202020204" pitchFamily="34" charset="0"/>
                <a:cs typeface="Arial" panose="020B0604020202020204" pitchFamily="34" charset="0"/>
              </a:rPr>
              <a:t>the </a:t>
            </a:r>
            <a:r>
              <a:rPr lang="en-US" sz="2000" spc="700" dirty="0">
                <a:solidFill>
                  <a:schemeClr val="tx1">
                    <a:lumMod val="95000"/>
                    <a:lumOff val="5000"/>
                  </a:schemeClr>
                </a:solidFill>
                <a:latin typeface="Arial" panose="020B0604020202020204" pitchFamily="34" charset="0"/>
                <a:cs typeface="Arial" panose="020B0604020202020204" pitchFamily="34" charset="0"/>
              </a:rPr>
              <a:t> </a:t>
            </a:r>
            <a:r>
              <a:rPr lang="en-US" sz="2000" spc="20" dirty="0">
                <a:solidFill>
                  <a:schemeClr val="tx1">
                    <a:lumMod val="95000"/>
                    <a:lumOff val="5000"/>
                  </a:schemeClr>
                </a:solidFill>
                <a:latin typeface="Arial" panose="020B0604020202020204" pitchFamily="34" charset="0"/>
                <a:cs typeface="Arial" panose="020B0604020202020204" pitchFamily="34" charset="0"/>
              </a:rPr>
              <a:t>other</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50" dirty="0">
                <a:solidFill>
                  <a:schemeClr val="tx1">
                    <a:lumMod val="95000"/>
                    <a:lumOff val="5000"/>
                  </a:schemeClr>
                </a:solidFill>
                <a:latin typeface="Arial" panose="020B0604020202020204" pitchFamily="34" charset="0"/>
                <a:cs typeface="Arial" panose="020B0604020202020204" pitchFamily="34" charset="0"/>
              </a:rPr>
              <a:t>with</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b="1" spc="-85" dirty="0">
                <a:solidFill>
                  <a:schemeClr val="tx1">
                    <a:lumMod val="95000"/>
                    <a:lumOff val="5000"/>
                  </a:schemeClr>
                </a:solidFill>
                <a:latin typeface="Arial" panose="020B0604020202020204" pitchFamily="34" charset="0"/>
                <a:cs typeface="Arial" panose="020B0604020202020204" pitchFamily="34" charset="0"/>
              </a:rPr>
              <a:t>user</a:t>
            </a:r>
            <a:r>
              <a:rPr lang="en-US" sz="2000" b="1" spc="-110" dirty="0">
                <a:solidFill>
                  <a:schemeClr val="tx1">
                    <a:lumMod val="95000"/>
                    <a:lumOff val="5000"/>
                  </a:schemeClr>
                </a:solidFill>
                <a:latin typeface="Arial" panose="020B0604020202020204" pitchFamily="34" charset="0"/>
                <a:cs typeface="Arial" panose="020B0604020202020204" pitchFamily="34" charset="0"/>
              </a:rPr>
              <a:t> </a:t>
            </a:r>
            <a:r>
              <a:rPr lang="en-US" sz="2000" b="1" spc="-100" dirty="0">
                <a:solidFill>
                  <a:schemeClr val="tx1">
                    <a:lumMod val="95000"/>
                    <a:lumOff val="5000"/>
                  </a:schemeClr>
                </a:solidFill>
                <a:latin typeface="Arial" panose="020B0604020202020204" pitchFamily="34" charset="0"/>
                <a:cs typeface="Arial" panose="020B0604020202020204" pitchFamily="34" charset="0"/>
              </a:rPr>
              <a:t>reviews</a:t>
            </a:r>
            <a:r>
              <a:rPr lang="en-US" sz="2000" b="1" spc="-145" dirty="0">
                <a:solidFill>
                  <a:schemeClr val="tx1">
                    <a:lumMod val="95000"/>
                    <a:lumOff val="5000"/>
                  </a:schemeClr>
                </a:solidFill>
                <a:latin typeface="Arial" panose="020B0604020202020204" pitchFamily="34" charset="0"/>
                <a:cs typeface="Arial" panose="020B0604020202020204" pitchFamily="34" charset="0"/>
              </a:rPr>
              <a:t> </a:t>
            </a:r>
            <a:r>
              <a:rPr lang="en-US" sz="2000" spc="-20" dirty="0">
                <a:solidFill>
                  <a:schemeClr val="tx1">
                    <a:lumMod val="95000"/>
                    <a:lumOff val="5000"/>
                  </a:schemeClr>
                </a:solidFill>
                <a:latin typeface="Arial" panose="020B0604020202020204" pitchFamily="34" charset="0"/>
                <a:cs typeface="Arial" panose="020B0604020202020204" pitchFamily="34" charset="0"/>
              </a:rPr>
              <a:t>for</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35" dirty="0">
                <a:solidFill>
                  <a:schemeClr val="tx1">
                    <a:lumMod val="95000"/>
                    <a:lumOff val="5000"/>
                  </a:schemeClr>
                </a:solidFill>
                <a:latin typeface="Arial" panose="020B0604020202020204" pitchFamily="34" charset="0"/>
                <a:cs typeface="Arial" panose="020B0604020202020204" pitchFamily="34" charset="0"/>
              </a:rPr>
              <a:t>the</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5" dirty="0">
                <a:solidFill>
                  <a:schemeClr val="tx1">
                    <a:lumMod val="95000"/>
                    <a:lumOff val="5000"/>
                  </a:schemeClr>
                </a:solidFill>
                <a:latin typeface="Arial" panose="020B0604020202020204" pitchFamily="34" charset="0"/>
                <a:cs typeface="Arial" panose="020B0604020202020204" pitchFamily="34" charset="0"/>
              </a:rPr>
              <a:t>respective</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35" dirty="0">
                <a:solidFill>
                  <a:schemeClr val="tx1">
                    <a:lumMod val="95000"/>
                    <a:lumOff val="5000"/>
                  </a:schemeClr>
                </a:solidFill>
                <a:latin typeface="Arial" panose="020B0604020202020204" pitchFamily="34" charset="0"/>
                <a:cs typeface="Arial" panose="020B0604020202020204" pitchFamily="34" charset="0"/>
              </a:rPr>
              <a:t>app.</a:t>
            </a:r>
            <a:endParaRPr lang="en-US" sz="2000" dirty="0">
              <a:solidFill>
                <a:schemeClr val="tx1">
                  <a:lumMod val="95000"/>
                  <a:lumOff val="5000"/>
                </a:schemeClr>
              </a:solidFill>
              <a:latin typeface="Arial" panose="020B0604020202020204" pitchFamily="34" charset="0"/>
              <a:cs typeface="Arial" panose="020B0604020202020204" pitchFamily="34" charset="0"/>
            </a:endParaRPr>
          </a:p>
          <a:p>
            <a:pPr marL="469265" marR="5080" indent="-457200" algn="just">
              <a:lnSpc>
                <a:spcPct val="114999"/>
              </a:lnSpc>
              <a:buFont typeface="AoyagiKouzanFontT"/>
              <a:buChar char="❏"/>
              <a:tabLst>
                <a:tab pos="469900" algn="l"/>
              </a:tabLst>
            </a:pPr>
            <a:r>
              <a:rPr lang="en-US" sz="2000" spc="65" dirty="0">
                <a:solidFill>
                  <a:schemeClr val="tx1">
                    <a:lumMod val="95000"/>
                    <a:lumOff val="5000"/>
                  </a:schemeClr>
                </a:solidFill>
                <a:latin typeface="Arial" panose="020B0604020202020204" pitchFamily="34" charset="0"/>
                <a:cs typeface="Arial" panose="020B0604020202020204" pitchFamily="34" charset="0"/>
              </a:rPr>
              <a:t>We</a:t>
            </a:r>
            <a:r>
              <a:rPr lang="en-US" sz="2000" spc="-130" dirty="0">
                <a:solidFill>
                  <a:schemeClr val="tx1">
                    <a:lumMod val="95000"/>
                    <a:lumOff val="5000"/>
                  </a:schemeClr>
                </a:solidFill>
                <a:latin typeface="Arial" panose="020B0604020202020204" pitchFamily="34" charset="0"/>
                <a:cs typeface="Arial" panose="020B0604020202020204" pitchFamily="34" charset="0"/>
              </a:rPr>
              <a:t> </a:t>
            </a:r>
            <a:r>
              <a:rPr lang="en-US" sz="2000" spc="45" dirty="0">
                <a:solidFill>
                  <a:schemeClr val="tx1">
                    <a:lumMod val="95000"/>
                    <a:lumOff val="5000"/>
                  </a:schemeClr>
                </a:solidFill>
                <a:latin typeface="Arial" panose="020B0604020202020204" pitchFamily="34" charset="0"/>
                <a:cs typeface="Arial" panose="020B0604020202020204" pitchFamily="34" charset="0"/>
              </a:rPr>
              <a:t>must</a:t>
            </a:r>
            <a:r>
              <a:rPr lang="en-US" sz="2000" spc="-130" dirty="0">
                <a:solidFill>
                  <a:schemeClr val="tx1">
                    <a:lumMod val="95000"/>
                    <a:lumOff val="5000"/>
                  </a:schemeClr>
                </a:solidFill>
                <a:latin typeface="Arial" panose="020B0604020202020204" pitchFamily="34" charset="0"/>
                <a:cs typeface="Arial" panose="020B0604020202020204" pitchFamily="34" charset="0"/>
              </a:rPr>
              <a:t> </a:t>
            </a:r>
            <a:r>
              <a:rPr lang="en-US" sz="2000" spc="10" dirty="0">
                <a:solidFill>
                  <a:schemeClr val="tx1">
                    <a:lumMod val="95000"/>
                    <a:lumOff val="5000"/>
                  </a:schemeClr>
                </a:solidFill>
                <a:latin typeface="Arial" panose="020B0604020202020204" pitchFamily="34" charset="0"/>
                <a:cs typeface="Arial" panose="020B0604020202020204" pitchFamily="34" charset="0"/>
              </a:rPr>
              <a:t>examine</a:t>
            </a:r>
            <a:r>
              <a:rPr lang="en-US" sz="2000" spc="-125" dirty="0">
                <a:solidFill>
                  <a:schemeClr val="tx1">
                    <a:lumMod val="95000"/>
                    <a:lumOff val="5000"/>
                  </a:schemeClr>
                </a:solidFill>
                <a:latin typeface="Arial" panose="020B0604020202020204" pitchFamily="34" charset="0"/>
                <a:cs typeface="Arial" panose="020B0604020202020204" pitchFamily="34" charset="0"/>
              </a:rPr>
              <a:t> </a:t>
            </a:r>
            <a:r>
              <a:rPr lang="en-US" sz="2000" spc="50" dirty="0">
                <a:solidFill>
                  <a:schemeClr val="tx1">
                    <a:lumMod val="95000"/>
                    <a:lumOff val="5000"/>
                  </a:schemeClr>
                </a:solidFill>
                <a:latin typeface="Arial" panose="020B0604020202020204" pitchFamily="34" charset="0"/>
                <a:cs typeface="Arial" panose="020B0604020202020204" pitchFamily="34" charset="0"/>
              </a:rPr>
              <a:t>and</a:t>
            </a:r>
            <a:r>
              <a:rPr lang="en-US" sz="2000" spc="-130" dirty="0">
                <a:solidFill>
                  <a:schemeClr val="tx1">
                    <a:lumMod val="95000"/>
                    <a:lumOff val="5000"/>
                  </a:schemeClr>
                </a:solidFill>
                <a:latin typeface="Arial" panose="020B0604020202020204" pitchFamily="34" charset="0"/>
                <a:cs typeface="Arial" panose="020B0604020202020204" pitchFamily="34" charset="0"/>
              </a:rPr>
              <a:t> </a:t>
            </a:r>
            <a:r>
              <a:rPr lang="en-US" sz="2000" spc="-15" dirty="0">
                <a:solidFill>
                  <a:schemeClr val="tx1">
                    <a:lumMod val="95000"/>
                    <a:lumOff val="5000"/>
                  </a:schemeClr>
                </a:solidFill>
                <a:latin typeface="Arial" panose="020B0604020202020204" pitchFamily="34" charset="0"/>
                <a:cs typeface="Arial" panose="020B0604020202020204" pitchFamily="34" charset="0"/>
              </a:rPr>
              <a:t>evaluate</a:t>
            </a:r>
            <a:r>
              <a:rPr lang="en-US" sz="2000" spc="-125" dirty="0">
                <a:solidFill>
                  <a:schemeClr val="tx1">
                    <a:lumMod val="95000"/>
                    <a:lumOff val="5000"/>
                  </a:schemeClr>
                </a:solidFill>
                <a:latin typeface="Arial" panose="020B0604020202020204" pitchFamily="34" charset="0"/>
                <a:cs typeface="Arial" panose="020B0604020202020204" pitchFamily="34" charset="0"/>
              </a:rPr>
              <a:t> </a:t>
            </a:r>
            <a:r>
              <a:rPr lang="en-US" sz="2000" spc="35" dirty="0">
                <a:solidFill>
                  <a:schemeClr val="tx1">
                    <a:lumMod val="95000"/>
                    <a:lumOff val="5000"/>
                  </a:schemeClr>
                </a:solidFill>
                <a:latin typeface="Arial" panose="020B0604020202020204" pitchFamily="34" charset="0"/>
                <a:cs typeface="Arial" panose="020B0604020202020204" pitchFamily="34" charset="0"/>
              </a:rPr>
              <a:t>the</a:t>
            </a:r>
            <a:r>
              <a:rPr lang="en-US" sz="2000" spc="-130" dirty="0">
                <a:solidFill>
                  <a:schemeClr val="tx1">
                    <a:lumMod val="95000"/>
                    <a:lumOff val="5000"/>
                  </a:schemeClr>
                </a:solidFill>
                <a:latin typeface="Arial" panose="020B0604020202020204" pitchFamily="34" charset="0"/>
                <a:cs typeface="Arial" panose="020B0604020202020204" pitchFamily="34" charset="0"/>
              </a:rPr>
              <a:t> </a:t>
            </a:r>
            <a:r>
              <a:rPr lang="en-US" sz="2000" spc="20" dirty="0">
                <a:solidFill>
                  <a:schemeClr val="tx1">
                    <a:lumMod val="95000"/>
                    <a:lumOff val="5000"/>
                  </a:schemeClr>
                </a:solidFill>
                <a:latin typeface="Arial" panose="020B0604020202020204" pitchFamily="34" charset="0"/>
                <a:cs typeface="Arial" panose="020B0604020202020204" pitchFamily="34" charset="0"/>
              </a:rPr>
              <a:t>data</a:t>
            </a:r>
            <a:r>
              <a:rPr lang="en-US" sz="2000" spc="-125" dirty="0">
                <a:solidFill>
                  <a:schemeClr val="tx1">
                    <a:lumMod val="95000"/>
                    <a:lumOff val="5000"/>
                  </a:schemeClr>
                </a:solidFill>
                <a:latin typeface="Arial" panose="020B0604020202020204" pitchFamily="34" charset="0"/>
                <a:cs typeface="Arial" panose="020B0604020202020204" pitchFamily="34" charset="0"/>
              </a:rPr>
              <a:t> </a:t>
            </a:r>
            <a:r>
              <a:rPr lang="en-US" sz="2000" spc="30" dirty="0">
                <a:solidFill>
                  <a:schemeClr val="tx1">
                    <a:lumMod val="95000"/>
                    <a:lumOff val="5000"/>
                  </a:schemeClr>
                </a:solidFill>
                <a:latin typeface="Arial" panose="020B0604020202020204" pitchFamily="34" charset="0"/>
                <a:cs typeface="Arial" panose="020B0604020202020204" pitchFamily="34" charset="0"/>
              </a:rPr>
              <a:t>in</a:t>
            </a:r>
            <a:r>
              <a:rPr lang="en-US" sz="2000" spc="-130" dirty="0">
                <a:solidFill>
                  <a:schemeClr val="tx1">
                    <a:lumMod val="95000"/>
                    <a:lumOff val="5000"/>
                  </a:schemeClr>
                </a:solidFill>
                <a:latin typeface="Arial" panose="020B0604020202020204" pitchFamily="34" charset="0"/>
                <a:cs typeface="Arial" panose="020B0604020202020204" pitchFamily="34" charset="0"/>
              </a:rPr>
              <a:t> </a:t>
            </a:r>
            <a:r>
              <a:rPr lang="en-US" sz="2000" spc="55" dirty="0">
                <a:solidFill>
                  <a:schemeClr val="tx1">
                    <a:lumMod val="95000"/>
                    <a:lumOff val="5000"/>
                  </a:schemeClr>
                </a:solidFill>
                <a:latin typeface="Arial" panose="020B0604020202020204" pitchFamily="34" charset="0"/>
                <a:cs typeface="Arial" panose="020B0604020202020204" pitchFamily="34" charset="0"/>
              </a:rPr>
              <a:t>both</a:t>
            </a:r>
            <a:r>
              <a:rPr lang="en-US" sz="2000" spc="-125"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tx1">
                    <a:lumMod val="95000"/>
                    <a:lumOff val="5000"/>
                  </a:schemeClr>
                </a:solidFill>
                <a:latin typeface="Arial" panose="020B0604020202020204" pitchFamily="34" charset="0"/>
                <a:cs typeface="Arial" panose="020B0604020202020204" pitchFamily="34" charset="0"/>
              </a:rPr>
              <a:t>datasets</a:t>
            </a:r>
            <a:r>
              <a:rPr lang="en-US" sz="2000" spc="-130" dirty="0">
                <a:solidFill>
                  <a:schemeClr val="tx1">
                    <a:lumMod val="95000"/>
                    <a:lumOff val="5000"/>
                  </a:schemeClr>
                </a:solidFill>
                <a:latin typeface="Arial" panose="020B0604020202020204" pitchFamily="34" charset="0"/>
                <a:cs typeface="Arial" panose="020B0604020202020204" pitchFamily="34" charset="0"/>
              </a:rPr>
              <a:t> </a:t>
            </a:r>
            <a:r>
              <a:rPr lang="en-US" sz="2000" spc="30" dirty="0">
                <a:solidFill>
                  <a:schemeClr val="tx1">
                    <a:lumMod val="95000"/>
                    <a:lumOff val="5000"/>
                  </a:schemeClr>
                </a:solidFill>
                <a:latin typeface="Arial" panose="020B0604020202020204" pitchFamily="34" charset="0"/>
                <a:cs typeface="Arial" panose="020B0604020202020204" pitchFamily="34" charset="0"/>
              </a:rPr>
              <a:t>in</a:t>
            </a:r>
            <a:r>
              <a:rPr lang="en-US" sz="2000" spc="-125" dirty="0">
                <a:solidFill>
                  <a:schemeClr val="tx1">
                    <a:lumMod val="95000"/>
                    <a:lumOff val="5000"/>
                  </a:schemeClr>
                </a:solidFill>
                <a:latin typeface="Arial" panose="020B0604020202020204" pitchFamily="34" charset="0"/>
                <a:cs typeface="Arial" panose="020B0604020202020204" pitchFamily="34" charset="0"/>
              </a:rPr>
              <a:t> </a:t>
            </a:r>
            <a:r>
              <a:rPr lang="en-US" sz="2000" spc="5" dirty="0">
                <a:solidFill>
                  <a:schemeClr val="tx1">
                    <a:lumMod val="95000"/>
                    <a:lumOff val="5000"/>
                  </a:schemeClr>
                </a:solidFill>
                <a:latin typeface="Arial" panose="020B0604020202020204" pitchFamily="34" charset="0"/>
                <a:cs typeface="Arial" panose="020B0604020202020204" pitchFamily="34" charset="0"/>
              </a:rPr>
              <a:t>order</a:t>
            </a:r>
            <a:r>
              <a:rPr lang="en-US" sz="2000" spc="-130" dirty="0">
                <a:solidFill>
                  <a:schemeClr val="tx1">
                    <a:lumMod val="95000"/>
                    <a:lumOff val="5000"/>
                  </a:schemeClr>
                </a:solidFill>
                <a:latin typeface="Arial" panose="020B0604020202020204" pitchFamily="34" charset="0"/>
                <a:cs typeface="Arial" panose="020B0604020202020204" pitchFamily="34" charset="0"/>
              </a:rPr>
              <a:t> </a:t>
            </a:r>
            <a:r>
              <a:rPr lang="en-US" sz="2000" spc="10" dirty="0">
                <a:solidFill>
                  <a:schemeClr val="tx1">
                    <a:lumMod val="95000"/>
                    <a:lumOff val="5000"/>
                  </a:schemeClr>
                </a:solidFill>
                <a:latin typeface="Arial" panose="020B0604020202020204" pitchFamily="34" charset="0"/>
                <a:cs typeface="Arial" panose="020B0604020202020204" pitchFamily="34" charset="0"/>
              </a:rPr>
              <a:t>to identify </a:t>
            </a:r>
            <a:r>
              <a:rPr lang="en-US" sz="2000" spc="35" dirty="0">
                <a:solidFill>
                  <a:schemeClr val="tx1">
                    <a:lumMod val="95000"/>
                    <a:lumOff val="5000"/>
                  </a:schemeClr>
                </a:solidFill>
                <a:latin typeface="Arial" panose="020B0604020202020204" pitchFamily="34" charset="0"/>
                <a:cs typeface="Arial" panose="020B0604020202020204" pitchFamily="34" charset="0"/>
              </a:rPr>
              <a:t>the</a:t>
            </a:r>
            <a:r>
              <a:rPr lang="en-US" sz="2000" spc="700" dirty="0">
                <a:solidFill>
                  <a:schemeClr val="tx1">
                    <a:lumMod val="95000"/>
                    <a:lumOff val="5000"/>
                  </a:schemeClr>
                </a:solidFill>
                <a:latin typeface="Arial" panose="020B0604020202020204" pitchFamily="34" charset="0"/>
                <a:cs typeface="Arial" panose="020B0604020202020204" pitchFamily="34" charset="0"/>
              </a:rPr>
              <a:t> </a:t>
            </a:r>
            <a:r>
              <a:rPr lang="en-US" sz="2000" spc="40" dirty="0">
                <a:solidFill>
                  <a:schemeClr val="tx1">
                    <a:lumMod val="95000"/>
                    <a:lumOff val="5000"/>
                  </a:schemeClr>
                </a:solidFill>
                <a:latin typeface="Arial" panose="020B0604020202020204" pitchFamily="34" charset="0"/>
                <a:cs typeface="Arial" panose="020B0604020202020204" pitchFamily="34" charset="0"/>
              </a:rPr>
              <a:t>important </a:t>
            </a:r>
            <a:r>
              <a:rPr lang="en-US" sz="2000" dirty="0">
                <a:solidFill>
                  <a:schemeClr val="tx1">
                    <a:lumMod val="95000"/>
                    <a:lumOff val="5000"/>
                  </a:schemeClr>
                </a:solidFill>
                <a:latin typeface="Arial" panose="020B0604020202020204" pitchFamily="34" charset="0"/>
                <a:cs typeface="Arial" panose="020B0604020202020204" pitchFamily="34" charset="0"/>
              </a:rPr>
              <a:t>characteristics </a:t>
            </a:r>
            <a:r>
              <a:rPr lang="en-US" sz="2000" spc="25" dirty="0">
                <a:solidFill>
                  <a:schemeClr val="tx1">
                    <a:lumMod val="95000"/>
                    <a:lumOff val="5000"/>
                  </a:schemeClr>
                </a:solidFill>
                <a:latin typeface="Arial" panose="020B0604020202020204" pitchFamily="34" charset="0"/>
                <a:cs typeface="Arial" panose="020B0604020202020204" pitchFamily="34" charset="0"/>
              </a:rPr>
              <a:t>that </a:t>
            </a:r>
            <a:r>
              <a:rPr lang="en-US" sz="2000" spc="30" dirty="0">
                <a:solidFill>
                  <a:schemeClr val="tx1">
                    <a:lumMod val="95000"/>
                    <a:lumOff val="5000"/>
                  </a:schemeClr>
                </a:solidFill>
                <a:latin typeface="Arial" panose="020B0604020202020204" pitchFamily="34" charset="0"/>
                <a:cs typeface="Arial" panose="020B0604020202020204" pitchFamily="34" charset="0"/>
              </a:rPr>
              <a:t>inﬂuence </a:t>
            </a:r>
            <a:r>
              <a:rPr lang="en-US" sz="2000" spc="55" dirty="0">
                <a:solidFill>
                  <a:schemeClr val="tx1">
                    <a:lumMod val="95000"/>
                    <a:lumOff val="5000"/>
                  </a:schemeClr>
                </a:solidFill>
                <a:latin typeface="Arial" panose="020B0604020202020204" pitchFamily="34" charset="0"/>
                <a:cs typeface="Arial" panose="020B0604020202020204" pitchFamily="34" charset="0"/>
              </a:rPr>
              <a:t>app  engagement </a:t>
            </a:r>
            <a:r>
              <a:rPr lang="en-US" sz="2000" spc="50" dirty="0">
                <a:solidFill>
                  <a:schemeClr val="tx1">
                    <a:lumMod val="95000"/>
                    <a:lumOff val="5000"/>
                  </a:schemeClr>
                </a:solidFill>
                <a:latin typeface="Arial" panose="020B0604020202020204" pitchFamily="34" charset="0"/>
                <a:cs typeface="Arial" panose="020B0604020202020204" pitchFamily="34" charset="0"/>
              </a:rPr>
              <a:t>and</a:t>
            </a:r>
            <a:r>
              <a:rPr lang="en-US" sz="2000" spc="-390" dirty="0">
                <a:solidFill>
                  <a:schemeClr val="tx1">
                    <a:lumMod val="95000"/>
                    <a:lumOff val="5000"/>
                  </a:schemeClr>
                </a:solidFill>
                <a:latin typeface="Arial" panose="020B0604020202020204" pitchFamily="34" charset="0"/>
                <a:cs typeface="Arial" panose="020B0604020202020204" pitchFamily="34" charset="0"/>
              </a:rPr>
              <a:t> </a:t>
            </a:r>
            <a:r>
              <a:rPr lang="en-US" sz="2000" spc="-35" dirty="0">
                <a:solidFill>
                  <a:schemeClr val="tx1">
                    <a:lumMod val="95000"/>
                    <a:lumOff val="5000"/>
                  </a:schemeClr>
                </a:solidFill>
                <a:latin typeface="Arial" panose="020B0604020202020204" pitchFamily="34" charset="0"/>
                <a:cs typeface="Arial" panose="020B0604020202020204" pitchFamily="34" charset="0"/>
              </a:rPr>
              <a:t>success.</a:t>
            </a:r>
            <a:endParaRPr lang="en-US" sz="2000"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spcBef>
                <a:spcPts val="45"/>
              </a:spcBef>
              <a:buClr>
                <a:srgbClr val="124F5B"/>
              </a:buClr>
              <a:buFont typeface="AoyagiKouzanFontT"/>
              <a:buChar char="❏"/>
            </a:pPr>
            <a:endParaRPr lang="en-US" sz="2000" dirty="0">
              <a:latin typeface="Arial" panose="020B0604020202020204" pitchFamily="34" charset="0"/>
              <a:cs typeface="Arial" panose="020B0604020202020204" pitchFamily="34" charset="0"/>
            </a:endParaRPr>
          </a:p>
          <a:p>
            <a:pPr marL="0" indent="0">
              <a:lnSpc>
                <a:spcPct val="100000"/>
              </a:lnSpc>
              <a:buNone/>
            </a:pPr>
            <a:r>
              <a:rPr lang="en-US" sz="2000" b="1" spc="-145" dirty="0">
                <a:solidFill>
                  <a:schemeClr val="accent1">
                    <a:lumMod val="75000"/>
                  </a:schemeClr>
                </a:solidFill>
                <a:latin typeface="Arial" panose="020B0604020202020204" pitchFamily="34" charset="0"/>
                <a:cs typeface="Arial" panose="020B0604020202020204" pitchFamily="34" charset="0"/>
              </a:rPr>
              <a:t>So, </a:t>
            </a:r>
            <a:r>
              <a:rPr lang="en-US" sz="2000" b="1" spc="-70" dirty="0">
                <a:solidFill>
                  <a:schemeClr val="accent1">
                    <a:lumMod val="75000"/>
                  </a:schemeClr>
                </a:solidFill>
                <a:latin typeface="Arial" panose="020B0604020202020204" pitchFamily="34" charset="0"/>
                <a:cs typeface="Arial" panose="020B0604020202020204" pitchFamily="34" charset="0"/>
              </a:rPr>
              <a:t>what </a:t>
            </a:r>
            <a:r>
              <a:rPr lang="en-US" sz="2000" b="1" spc="-85" dirty="0">
                <a:solidFill>
                  <a:schemeClr val="accent1">
                    <a:lumMod val="75000"/>
                  </a:schemeClr>
                </a:solidFill>
                <a:latin typeface="Arial" panose="020B0604020202020204" pitchFamily="34" charset="0"/>
                <a:cs typeface="Arial" panose="020B0604020202020204" pitchFamily="34" charset="0"/>
              </a:rPr>
              <a:t>factors </a:t>
            </a:r>
            <a:r>
              <a:rPr lang="en-US" sz="2000" b="1" spc="-55" dirty="0">
                <a:solidFill>
                  <a:schemeClr val="accent1">
                    <a:lumMod val="75000"/>
                  </a:schemeClr>
                </a:solidFill>
                <a:latin typeface="Arial" panose="020B0604020202020204" pitchFamily="34" charset="0"/>
                <a:cs typeface="Arial" panose="020B0604020202020204" pitchFamily="34" charset="0"/>
              </a:rPr>
              <a:t>inﬂuence </a:t>
            </a:r>
            <a:r>
              <a:rPr lang="en-US" sz="2000" b="1" spc="-75" dirty="0">
                <a:solidFill>
                  <a:schemeClr val="accent1">
                    <a:lumMod val="75000"/>
                  </a:schemeClr>
                </a:solidFill>
                <a:latin typeface="Arial" panose="020B0604020202020204" pitchFamily="34" charset="0"/>
                <a:cs typeface="Arial" panose="020B0604020202020204" pitchFamily="34" charset="0"/>
              </a:rPr>
              <a:t>an </a:t>
            </a:r>
            <a:r>
              <a:rPr lang="en-US" sz="2000" b="1" spc="-100" dirty="0">
                <a:solidFill>
                  <a:schemeClr val="accent1">
                    <a:lumMod val="75000"/>
                  </a:schemeClr>
                </a:solidFill>
                <a:latin typeface="Arial" panose="020B0604020202020204" pitchFamily="34" charset="0"/>
                <a:cs typeface="Arial" panose="020B0604020202020204" pitchFamily="34" charset="0"/>
              </a:rPr>
              <a:t>app's</a:t>
            </a:r>
            <a:r>
              <a:rPr lang="en-US" sz="2000" b="1" spc="-295" dirty="0">
                <a:solidFill>
                  <a:schemeClr val="accent1">
                    <a:lumMod val="75000"/>
                  </a:schemeClr>
                </a:solidFill>
                <a:latin typeface="Arial" panose="020B0604020202020204" pitchFamily="34" charset="0"/>
                <a:cs typeface="Arial" panose="020B0604020202020204" pitchFamily="34" charset="0"/>
              </a:rPr>
              <a:t> </a:t>
            </a:r>
            <a:r>
              <a:rPr lang="en-US" sz="2000" b="1" spc="-75" dirty="0">
                <a:solidFill>
                  <a:schemeClr val="accent1">
                    <a:lumMod val="75000"/>
                  </a:schemeClr>
                </a:solidFill>
                <a:latin typeface="Arial" panose="020B0604020202020204" pitchFamily="34" charset="0"/>
                <a:cs typeface="Arial" panose="020B0604020202020204" pitchFamily="34" charset="0"/>
              </a:rPr>
              <a:t>success?</a:t>
            </a:r>
            <a:endParaRPr lang="en-US" sz="2000" dirty="0">
              <a:solidFill>
                <a:schemeClr val="accent1">
                  <a:lumMod val="75000"/>
                </a:schemeClr>
              </a:solidFill>
              <a:latin typeface="Arial" panose="020B0604020202020204" pitchFamily="34" charset="0"/>
              <a:cs typeface="Arial" panose="020B0604020202020204" pitchFamily="34" charset="0"/>
            </a:endParaRPr>
          </a:p>
          <a:p>
            <a:pPr marL="0" indent="0">
              <a:lnSpc>
                <a:spcPct val="100000"/>
              </a:lnSpc>
              <a:spcBef>
                <a:spcPts val="5"/>
              </a:spcBef>
              <a:buNone/>
            </a:pPr>
            <a:r>
              <a:rPr lang="en-US" sz="2000" spc="65" dirty="0">
                <a:solidFill>
                  <a:schemeClr val="tx1">
                    <a:lumMod val="95000"/>
                    <a:lumOff val="5000"/>
                  </a:schemeClr>
                </a:solidFill>
                <a:latin typeface="Arial" panose="020B0604020202020204" pitchFamily="34" charset="0"/>
                <a:cs typeface="Arial" panose="020B0604020202020204" pitchFamily="34" charset="0"/>
              </a:rPr>
              <a:t>An</a:t>
            </a:r>
            <a:r>
              <a:rPr lang="en-US" sz="2000" spc="-170" dirty="0">
                <a:solidFill>
                  <a:schemeClr val="tx1">
                    <a:lumMod val="95000"/>
                    <a:lumOff val="5000"/>
                  </a:schemeClr>
                </a:solidFill>
                <a:latin typeface="Arial" panose="020B0604020202020204" pitchFamily="34" charset="0"/>
                <a:cs typeface="Arial" panose="020B0604020202020204" pitchFamily="34" charset="0"/>
              </a:rPr>
              <a:t> </a:t>
            </a:r>
            <a:r>
              <a:rPr lang="en-US" sz="2000" spc="55" dirty="0">
                <a:solidFill>
                  <a:schemeClr val="tx1">
                    <a:lumMod val="95000"/>
                    <a:lumOff val="5000"/>
                  </a:schemeClr>
                </a:solidFill>
                <a:latin typeface="Arial" panose="020B0604020202020204" pitchFamily="34" charset="0"/>
                <a:cs typeface="Arial" panose="020B0604020202020204" pitchFamily="34" charset="0"/>
              </a:rPr>
              <a:t>app</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35" dirty="0">
                <a:solidFill>
                  <a:schemeClr val="tx1">
                    <a:lumMod val="95000"/>
                    <a:lumOff val="5000"/>
                  </a:schemeClr>
                </a:solidFill>
                <a:latin typeface="Arial" panose="020B0604020202020204" pitchFamily="34" charset="0"/>
                <a:cs typeface="Arial" panose="020B0604020202020204" pitchFamily="34" charset="0"/>
              </a:rPr>
              <a:t>is</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tx1">
                    <a:lumMod val="95000"/>
                    <a:lumOff val="5000"/>
                  </a:schemeClr>
                </a:solidFill>
                <a:latin typeface="Arial" panose="020B0604020202020204" pitchFamily="34" charset="0"/>
                <a:cs typeface="Arial" panose="020B0604020202020204" pitchFamily="34" charset="0"/>
              </a:rPr>
              <a:t>said</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10" dirty="0">
                <a:solidFill>
                  <a:schemeClr val="tx1">
                    <a:lumMod val="95000"/>
                    <a:lumOff val="5000"/>
                  </a:schemeClr>
                </a:solidFill>
                <a:latin typeface="Arial" panose="020B0604020202020204" pitchFamily="34" charset="0"/>
                <a:cs typeface="Arial" panose="020B0604020202020204" pitchFamily="34" charset="0"/>
              </a:rPr>
              <a:t>to</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55" dirty="0">
                <a:solidFill>
                  <a:schemeClr val="tx1">
                    <a:lumMod val="95000"/>
                    <a:lumOff val="5000"/>
                  </a:schemeClr>
                </a:solidFill>
                <a:latin typeface="Arial" panose="020B0604020202020204" pitchFamily="34" charset="0"/>
                <a:cs typeface="Arial" panose="020B0604020202020204" pitchFamily="34" charset="0"/>
              </a:rPr>
              <a:t>be</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5" dirty="0">
                <a:solidFill>
                  <a:schemeClr val="tx1">
                    <a:lumMod val="95000"/>
                    <a:lumOff val="5000"/>
                  </a:schemeClr>
                </a:solidFill>
                <a:latin typeface="Arial" panose="020B0604020202020204" pitchFamily="34" charset="0"/>
                <a:cs typeface="Arial" panose="020B0604020202020204" pitchFamily="34" charset="0"/>
              </a:rPr>
              <a:t>successful</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20" dirty="0">
                <a:solidFill>
                  <a:schemeClr val="tx1">
                    <a:lumMod val="95000"/>
                    <a:lumOff val="5000"/>
                  </a:schemeClr>
                </a:solidFill>
                <a:latin typeface="Arial" panose="020B0604020202020204" pitchFamily="34" charset="0"/>
                <a:cs typeface="Arial" panose="020B0604020202020204" pitchFamily="34" charset="0"/>
              </a:rPr>
              <a:t>if</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5" dirty="0">
                <a:solidFill>
                  <a:schemeClr val="tx1">
                    <a:lumMod val="95000"/>
                    <a:lumOff val="5000"/>
                  </a:schemeClr>
                </a:solidFill>
                <a:latin typeface="Arial" panose="020B0604020202020204" pitchFamily="34" charset="0"/>
                <a:cs typeface="Arial" panose="020B0604020202020204" pitchFamily="34" charset="0"/>
              </a:rPr>
              <a:t>it</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110" dirty="0">
                <a:solidFill>
                  <a:schemeClr val="tx1">
                    <a:lumMod val="95000"/>
                    <a:lumOff val="5000"/>
                  </a:schemeClr>
                </a:solidFill>
                <a:latin typeface="Arial" panose="020B0604020202020204" pitchFamily="34" charset="0"/>
                <a:cs typeface="Arial" panose="020B0604020202020204" pitchFamily="34" charset="0"/>
              </a:rPr>
              <a:t>has:</a:t>
            </a:r>
            <a:endParaRPr lang="en-US" sz="2000" dirty="0">
              <a:solidFill>
                <a:schemeClr val="tx1">
                  <a:lumMod val="95000"/>
                  <a:lumOff val="5000"/>
                </a:schemeClr>
              </a:solidFill>
              <a:latin typeface="Arial" panose="020B0604020202020204" pitchFamily="34" charset="0"/>
              <a:cs typeface="Arial" panose="020B0604020202020204" pitchFamily="34" charset="0"/>
            </a:endParaRPr>
          </a:p>
          <a:p>
            <a:pPr marL="469900" indent="-457200">
              <a:lnSpc>
                <a:spcPct val="100000"/>
              </a:lnSpc>
              <a:buFont typeface="AoyagiKouzanFontT"/>
              <a:buChar char="❏"/>
              <a:tabLst>
                <a:tab pos="469265" algn="l"/>
                <a:tab pos="469900" algn="l"/>
              </a:tabLst>
            </a:pPr>
            <a:r>
              <a:rPr lang="en-US" sz="2000" spc="60" dirty="0">
                <a:solidFill>
                  <a:schemeClr val="tx1">
                    <a:lumMod val="95000"/>
                    <a:lumOff val="5000"/>
                  </a:schemeClr>
                </a:solidFill>
                <a:latin typeface="Arial" panose="020B0604020202020204" pitchFamily="34" charset="0"/>
                <a:cs typeface="Arial" panose="020B0604020202020204" pitchFamily="34" charset="0"/>
              </a:rPr>
              <a:t>A</a:t>
            </a:r>
            <a:r>
              <a:rPr lang="en-US" sz="2000" spc="-170" dirty="0">
                <a:solidFill>
                  <a:schemeClr val="tx1">
                    <a:lumMod val="95000"/>
                    <a:lumOff val="5000"/>
                  </a:schemeClr>
                </a:solidFill>
                <a:latin typeface="Arial" panose="020B0604020202020204" pitchFamily="34" charset="0"/>
                <a:cs typeface="Arial" panose="020B0604020202020204" pitchFamily="34" charset="0"/>
              </a:rPr>
              <a:t> </a:t>
            </a:r>
            <a:r>
              <a:rPr lang="en-US" sz="2000" spc="65" dirty="0">
                <a:solidFill>
                  <a:schemeClr val="tx1">
                    <a:lumMod val="95000"/>
                    <a:lumOff val="5000"/>
                  </a:schemeClr>
                </a:solidFill>
                <a:latin typeface="Arial" panose="020B0604020202020204" pitchFamily="34" charset="0"/>
                <a:cs typeface="Arial" panose="020B0604020202020204" pitchFamily="34" charset="0"/>
              </a:rPr>
              <a:t>high</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15" dirty="0">
                <a:solidFill>
                  <a:schemeClr val="tx1">
                    <a:lumMod val="95000"/>
                    <a:lumOff val="5000"/>
                  </a:schemeClr>
                </a:solidFill>
                <a:latin typeface="Arial" panose="020B0604020202020204" pitchFamily="34" charset="0"/>
                <a:cs typeface="Arial" panose="020B0604020202020204" pitchFamily="34" charset="0"/>
              </a:rPr>
              <a:t>average</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5" dirty="0">
                <a:solidFill>
                  <a:schemeClr val="tx1">
                    <a:lumMod val="95000"/>
                    <a:lumOff val="5000"/>
                  </a:schemeClr>
                </a:solidFill>
                <a:latin typeface="Arial" panose="020B0604020202020204" pitchFamily="34" charset="0"/>
                <a:cs typeface="Arial" panose="020B0604020202020204" pitchFamily="34" charset="0"/>
              </a:rPr>
              <a:t>user</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15" dirty="0">
                <a:solidFill>
                  <a:schemeClr val="tx1">
                    <a:lumMod val="95000"/>
                    <a:lumOff val="5000"/>
                  </a:schemeClr>
                </a:solidFill>
                <a:latin typeface="Arial" panose="020B0604020202020204" pitchFamily="34" charset="0"/>
                <a:cs typeface="Arial" panose="020B0604020202020204" pitchFamily="34" charset="0"/>
              </a:rPr>
              <a:t>rating</a:t>
            </a:r>
            <a:endParaRPr lang="en-US" sz="2000" dirty="0">
              <a:solidFill>
                <a:schemeClr val="tx1">
                  <a:lumMod val="95000"/>
                  <a:lumOff val="5000"/>
                </a:schemeClr>
              </a:solidFill>
              <a:latin typeface="Arial" panose="020B0604020202020204" pitchFamily="34" charset="0"/>
              <a:cs typeface="Arial" panose="020B0604020202020204" pitchFamily="34" charset="0"/>
            </a:endParaRPr>
          </a:p>
          <a:p>
            <a:pPr marL="469900" indent="-457200">
              <a:lnSpc>
                <a:spcPct val="100000"/>
              </a:lnSpc>
              <a:buFont typeface="AoyagiKouzanFontT"/>
              <a:buChar char="❏"/>
              <a:tabLst>
                <a:tab pos="469265" algn="l"/>
                <a:tab pos="469900" algn="l"/>
              </a:tabLst>
            </a:pPr>
            <a:r>
              <a:rPr lang="en-US" sz="2000" spc="60" dirty="0">
                <a:solidFill>
                  <a:schemeClr val="tx1">
                    <a:lumMod val="95000"/>
                    <a:lumOff val="5000"/>
                  </a:schemeClr>
                </a:solidFill>
                <a:latin typeface="Arial" panose="020B0604020202020204" pitchFamily="34" charset="0"/>
                <a:cs typeface="Arial" panose="020B0604020202020204" pitchFamily="34" charset="0"/>
              </a:rPr>
              <a:t>A</a:t>
            </a:r>
            <a:r>
              <a:rPr lang="en-US" sz="2000" spc="-170" dirty="0">
                <a:solidFill>
                  <a:schemeClr val="tx1">
                    <a:lumMod val="95000"/>
                    <a:lumOff val="5000"/>
                  </a:schemeClr>
                </a:solidFill>
                <a:latin typeface="Arial" panose="020B0604020202020204" pitchFamily="34" charset="0"/>
                <a:cs typeface="Arial" panose="020B0604020202020204" pitchFamily="34" charset="0"/>
              </a:rPr>
              <a:t> </a:t>
            </a:r>
            <a:r>
              <a:rPr lang="en-US" sz="2000" spc="70" dirty="0">
                <a:solidFill>
                  <a:schemeClr val="tx1">
                    <a:lumMod val="95000"/>
                    <a:lumOff val="5000"/>
                  </a:schemeClr>
                </a:solidFill>
                <a:latin typeface="Arial" panose="020B0604020202020204" pitchFamily="34" charset="0"/>
                <a:cs typeface="Arial" panose="020B0604020202020204" pitchFamily="34" charset="0"/>
              </a:rPr>
              <a:t>good</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60" dirty="0">
                <a:solidFill>
                  <a:schemeClr val="tx1">
                    <a:lumMod val="95000"/>
                    <a:lumOff val="5000"/>
                  </a:schemeClr>
                </a:solidFill>
                <a:latin typeface="Arial" panose="020B0604020202020204" pitchFamily="34" charset="0"/>
                <a:cs typeface="Arial" panose="020B0604020202020204" pitchFamily="34" charset="0"/>
              </a:rPr>
              <a:t>number</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5" dirty="0">
                <a:solidFill>
                  <a:schemeClr val="tx1">
                    <a:lumMod val="95000"/>
                    <a:lumOff val="5000"/>
                  </a:schemeClr>
                </a:solidFill>
                <a:latin typeface="Arial" panose="020B0604020202020204" pitchFamily="34" charset="0"/>
                <a:cs typeface="Arial" panose="020B0604020202020204" pitchFamily="34" charset="0"/>
              </a:rPr>
              <a:t>of</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5" dirty="0">
                <a:solidFill>
                  <a:schemeClr val="tx1">
                    <a:lumMod val="95000"/>
                    <a:lumOff val="5000"/>
                  </a:schemeClr>
                </a:solidFill>
                <a:latin typeface="Arial" panose="020B0604020202020204" pitchFamily="34" charset="0"/>
                <a:cs typeface="Arial" panose="020B0604020202020204" pitchFamily="34" charset="0"/>
              </a:rPr>
              <a:t>positive</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20" dirty="0">
                <a:solidFill>
                  <a:schemeClr val="tx1">
                    <a:lumMod val="95000"/>
                    <a:lumOff val="5000"/>
                  </a:schemeClr>
                </a:solidFill>
                <a:latin typeface="Arial" panose="020B0604020202020204" pitchFamily="34" charset="0"/>
                <a:cs typeface="Arial" panose="020B0604020202020204" pitchFamily="34" charset="0"/>
              </a:rPr>
              <a:t>reviews</a:t>
            </a:r>
            <a:endParaRPr lang="en-US" sz="2000" dirty="0">
              <a:solidFill>
                <a:schemeClr val="tx1">
                  <a:lumMod val="95000"/>
                  <a:lumOff val="5000"/>
                </a:schemeClr>
              </a:solidFill>
              <a:latin typeface="Arial" panose="020B0604020202020204" pitchFamily="34" charset="0"/>
              <a:cs typeface="Arial" panose="020B0604020202020204" pitchFamily="34" charset="0"/>
            </a:endParaRPr>
          </a:p>
          <a:p>
            <a:pPr marL="469900" indent="-457200">
              <a:lnSpc>
                <a:spcPct val="100000"/>
              </a:lnSpc>
              <a:buFont typeface="AoyagiKouzanFontT"/>
              <a:buChar char="❏"/>
              <a:tabLst>
                <a:tab pos="469265" algn="l"/>
                <a:tab pos="469900" algn="l"/>
              </a:tabLst>
            </a:pPr>
            <a:r>
              <a:rPr lang="en-US" sz="2000" spc="60" dirty="0">
                <a:solidFill>
                  <a:schemeClr val="tx1">
                    <a:lumMod val="95000"/>
                    <a:lumOff val="5000"/>
                  </a:schemeClr>
                </a:solidFill>
                <a:latin typeface="Arial" panose="020B0604020202020204" pitchFamily="34" charset="0"/>
                <a:cs typeface="Arial" panose="020B0604020202020204" pitchFamily="34" charset="0"/>
              </a:rPr>
              <a:t>A</a:t>
            </a:r>
            <a:r>
              <a:rPr lang="en-US" sz="2000" spc="-170" dirty="0">
                <a:solidFill>
                  <a:schemeClr val="tx1">
                    <a:lumMod val="95000"/>
                    <a:lumOff val="5000"/>
                  </a:schemeClr>
                </a:solidFill>
                <a:latin typeface="Arial" panose="020B0604020202020204" pitchFamily="34" charset="0"/>
                <a:cs typeface="Arial" panose="020B0604020202020204" pitchFamily="34" charset="0"/>
              </a:rPr>
              <a:t> </a:t>
            </a:r>
            <a:r>
              <a:rPr lang="en-US" sz="2000" spc="70" dirty="0">
                <a:solidFill>
                  <a:schemeClr val="tx1">
                    <a:lumMod val="95000"/>
                    <a:lumOff val="5000"/>
                  </a:schemeClr>
                </a:solidFill>
                <a:latin typeface="Arial" panose="020B0604020202020204" pitchFamily="34" charset="0"/>
                <a:cs typeface="Arial" panose="020B0604020202020204" pitchFamily="34" charset="0"/>
              </a:rPr>
              <a:t>good</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60" dirty="0">
                <a:solidFill>
                  <a:schemeClr val="tx1">
                    <a:lumMod val="95000"/>
                    <a:lumOff val="5000"/>
                  </a:schemeClr>
                </a:solidFill>
                <a:latin typeface="Arial" panose="020B0604020202020204" pitchFamily="34" charset="0"/>
                <a:cs typeface="Arial" panose="020B0604020202020204" pitchFamily="34" charset="0"/>
              </a:rPr>
              <a:t>number</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5" dirty="0">
                <a:solidFill>
                  <a:schemeClr val="tx1">
                    <a:lumMod val="95000"/>
                    <a:lumOff val="5000"/>
                  </a:schemeClr>
                </a:solidFill>
                <a:latin typeface="Arial" panose="020B0604020202020204" pitchFamily="34" charset="0"/>
                <a:cs typeface="Arial" panose="020B0604020202020204" pitchFamily="34" charset="0"/>
              </a:rPr>
              <a:t>of</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35" dirty="0">
                <a:solidFill>
                  <a:schemeClr val="tx1">
                    <a:lumMod val="95000"/>
                    <a:lumOff val="5000"/>
                  </a:schemeClr>
                </a:solidFill>
                <a:latin typeface="Arial" panose="020B0604020202020204" pitchFamily="34" charset="0"/>
                <a:cs typeface="Arial" panose="020B0604020202020204" pitchFamily="34" charset="0"/>
              </a:rPr>
              <a:t>monthly</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15" dirty="0">
                <a:solidFill>
                  <a:schemeClr val="tx1">
                    <a:lumMod val="95000"/>
                    <a:lumOff val="5000"/>
                  </a:schemeClr>
                </a:solidFill>
                <a:latin typeface="Arial" panose="020B0604020202020204" pitchFamily="34" charset="0"/>
                <a:cs typeface="Arial" panose="020B0604020202020204" pitchFamily="34" charset="0"/>
              </a:rPr>
              <a:t>average</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20" dirty="0">
                <a:solidFill>
                  <a:schemeClr val="tx1">
                    <a:lumMod val="95000"/>
                    <a:lumOff val="5000"/>
                  </a:schemeClr>
                </a:solidFill>
                <a:latin typeface="Arial" panose="020B0604020202020204" pitchFamily="34" charset="0"/>
                <a:cs typeface="Arial" panose="020B0604020202020204" pitchFamily="34" charset="0"/>
              </a:rPr>
              <a:t>users</a:t>
            </a:r>
            <a:endParaRPr lang="en-US" sz="2000" dirty="0">
              <a:solidFill>
                <a:schemeClr val="tx1">
                  <a:lumMod val="95000"/>
                  <a:lumOff val="5000"/>
                </a:schemeClr>
              </a:solidFill>
              <a:latin typeface="Arial" panose="020B0604020202020204" pitchFamily="34" charset="0"/>
              <a:cs typeface="Arial" panose="020B0604020202020204" pitchFamily="34" charset="0"/>
            </a:endParaRPr>
          </a:p>
          <a:p>
            <a:pPr marL="469900" indent="-457200">
              <a:lnSpc>
                <a:spcPct val="100000"/>
              </a:lnSpc>
              <a:buFont typeface="AoyagiKouzanFontT"/>
              <a:buChar char="❏"/>
              <a:tabLst>
                <a:tab pos="469265" algn="l"/>
                <a:tab pos="469900" algn="l"/>
              </a:tabLst>
            </a:pPr>
            <a:r>
              <a:rPr lang="en-US" sz="2000" spc="70" dirty="0">
                <a:solidFill>
                  <a:schemeClr val="tx1">
                    <a:lumMod val="95000"/>
                    <a:lumOff val="5000"/>
                  </a:schemeClr>
                </a:solidFill>
                <a:latin typeface="Arial" panose="020B0604020202020204" pitchFamily="34" charset="0"/>
                <a:cs typeface="Arial" panose="020B0604020202020204" pitchFamily="34" charset="0"/>
              </a:rPr>
              <a:t>High</a:t>
            </a:r>
            <a:r>
              <a:rPr lang="en-US" sz="2000" spc="-170" dirty="0">
                <a:solidFill>
                  <a:schemeClr val="tx1">
                    <a:lumMod val="95000"/>
                    <a:lumOff val="5000"/>
                  </a:schemeClr>
                </a:solidFill>
                <a:latin typeface="Arial" panose="020B0604020202020204" pitchFamily="34" charset="0"/>
                <a:cs typeface="Arial" panose="020B0604020202020204" pitchFamily="34" charset="0"/>
              </a:rPr>
              <a:t> </a:t>
            </a:r>
            <a:r>
              <a:rPr lang="en-US" sz="2000" spc="-5" dirty="0">
                <a:solidFill>
                  <a:schemeClr val="tx1">
                    <a:lumMod val="95000"/>
                    <a:lumOff val="5000"/>
                  </a:schemeClr>
                </a:solidFill>
                <a:latin typeface="Arial" panose="020B0604020202020204" pitchFamily="34" charset="0"/>
                <a:cs typeface="Arial" panose="020B0604020202020204" pitchFamily="34" charset="0"/>
              </a:rPr>
              <a:t>revenue</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20" dirty="0">
                <a:solidFill>
                  <a:schemeClr val="tx1">
                    <a:lumMod val="95000"/>
                    <a:lumOff val="5000"/>
                  </a:schemeClr>
                </a:solidFill>
                <a:latin typeface="Arial" panose="020B0604020202020204" pitchFamily="34" charset="0"/>
                <a:cs typeface="Arial" panose="020B0604020202020204" pitchFamily="34" charset="0"/>
              </a:rPr>
              <a:t>per</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30" dirty="0">
                <a:solidFill>
                  <a:schemeClr val="tx1">
                    <a:lumMod val="95000"/>
                    <a:lumOff val="5000"/>
                  </a:schemeClr>
                </a:solidFill>
                <a:latin typeface="Arial" panose="020B0604020202020204" pitchFamily="34" charset="0"/>
                <a:cs typeface="Arial" panose="020B0604020202020204" pitchFamily="34" charset="0"/>
              </a:rPr>
              <a:t>customer</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50" dirty="0">
                <a:solidFill>
                  <a:schemeClr val="tx1">
                    <a:lumMod val="95000"/>
                    <a:lumOff val="5000"/>
                  </a:schemeClr>
                </a:solidFill>
                <a:latin typeface="Arial" panose="020B0604020202020204" pitchFamily="34" charset="0"/>
                <a:cs typeface="Arial" panose="020B0604020202020204" pitchFamily="34" charset="0"/>
              </a:rPr>
              <a:t>and</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15" dirty="0">
                <a:solidFill>
                  <a:schemeClr val="tx1">
                    <a:lumMod val="95000"/>
                    <a:lumOff val="5000"/>
                  </a:schemeClr>
                </a:solidFill>
                <a:latin typeface="Arial" panose="020B0604020202020204" pitchFamily="34" charset="0"/>
                <a:cs typeface="Arial" panose="020B0604020202020204" pitchFamily="34" charset="0"/>
              </a:rPr>
              <a:t>so</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55" dirty="0">
                <a:solidFill>
                  <a:schemeClr val="tx1">
                    <a:lumMod val="95000"/>
                    <a:lumOff val="5000"/>
                  </a:schemeClr>
                </a:solidFill>
                <a:latin typeface="Arial" panose="020B0604020202020204" pitchFamily="34" charset="0"/>
                <a:cs typeface="Arial" panose="020B0604020202020204" pitchFamily="34" charset="0"/>
              </a:rPr>
              <a:t>on.</a:t>
            </a:r>
            <a:endParaRPr lang="en-US" sz="2000"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C5D26-AAD6-1E07-7F78-0F39FD054C33}"/>
              </a:ext>
            </a:extLst>
          </p:cNvPr>
          <p:cNvSpPr>
            <a:spLocks noGrp="1"/>
          </p:cNvSpPr>
          <p:nvPr>
            <p:ph type="title"/>
          </p:nvPr>
        </p:nvSpPr>
        <p:spPr>
          <a:xfrm>
            <a:off x="319942" y="571531"/>
            <a:ext cx="11029616" cy="530296"/>
          </a:xfrm>
        </p:spPr>
        <p:txBody>
          <a:bodyPr>
            <a:noAutofit/>
          </a:bodyPr>
          <a:lstStyle/>
          <a:p>
            <a:r>
              <a:rPr lang="en-IN" sz="3300" b="1" dirty="0">
                <a:solidFill>
                  <a:schemeClr val="accent1"/>
                </a:solidFill>
                <a:latin typeface="Arial" panose="020B0604020202020204" pitchFamily="34" charset="0"/>
                <a:cs typeface="Arial" panose="020B0604020202020204" pitchFamily="34" charset="0"/>
              </a:rPr>
              <a:t>SYSTEM APPROACH</a:t>
            </a:r>
          </a:p>
        </p:txBody>
      </p:sp>
      <p:sp>
        <p:nvSpPr>
          <p:cNvPr id="3" name="Content Placeholder 2">
            <a:extLst>
              <a:ext uri="{FF2B5EF4-FFF2-40B4-BE49-F238E27FC236}">
                <a16:creationId xmlns:a16="http://schemas.microsoft.com/office/drawing/2014/main" id="{E55FF6B1-E367-ACF1-2FEC-6256AE69D4B6}"/>
              </a:ext>
            </a:extLst>
          </p:cNvPr>
          <p:cNvSpPr>
            <a:spLocks noGrp="1"/>
          </p:cNvSpPr>
          <p:nvPr>
            <p:ph idx="1"/>
          </p:nvPr>
        </p:nvSpPr>
        <p:spPr>
          <a:xfrm>
            <a:off x="367442" y="1207024"/>
            <a:ext cx="11029615" cy="4673324"/>
          </a:xfrm>
        </p:spPr>
        <p:txBody>
          <a:bodyPr>
            <a:normAutofit/>
          </a:bodyPr>
          <a:lstStyle/>
          <a:p>
            <a:r>
              <a:rPr lang="en-IN" sz="2000" b="1" dirty="0">
                <a:latin typeface="Arial" panose="020B0604020202020204" pitchFamily="34" charset="0"/>
                <a:cs typeface="Arial" panose="020B0604020202020204" pitchFamily="34" charset="0"/>
              </a:rPr>
              <a:t>Resources Used</a:t>
            </a:r>
            <a:r>
              <a:rPr lang="en-IN" sz="2000" dirty="0">
                <a:latin typeface="Arial" panose="020B0604020202020204" pitchFamily="34" charset="0"/>
                <a:cs typeface="Arial" panose="020B0604020202020204" pitchFamily="34" charset="0"/>
              </a:rPr>
              <a:t>: Goggle </a:t>
            </a:r>
            <a:r>
              <a:rPr lang="en-IN" sz="2000" dirty="0" err="1">
                <a:latin typeface="Arial" panose="020B0604020202020204" pitchFamily="34" charset="0"/>
                <a:cs typeface="Arial" panose="020B0604020202020204" pitchFamily="34" charset="0"/>
              </a:rPr>
              <a:t>Colab</a:t>
            </a:r>
            <a:endParaRPr lang="en-IN" sz="20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Used Language</a:t>
            </a:r>
            <a:r>
              <a:rPr lang="en-IN" sz="2000" dirty="0">
                <a:latin typeface="Arial" panose="020B0604020202020204" pitchFamily="34" charset="0"/>
                <a:cs typeface="Arial" panose="020B0604020202020204" pitchFamily="34" charset="0"/>
              </a:rPr>
              <a:t>: Python</a:t>
            </a:r>
          </a:p>
          <a:p>
            <a:r>
              <a:rPr lang="en-IN" sz="2000" b="1" dirty="0">
                <a:latin typeface="Arial" panose="020B0604020202020204" pitchFamily="34" charset="0"/>
                <a:cs typeface="Arial" panose="020B0604020202020204" pitchFamily="34" charset="0"/>
              </a:rPr>
              <a:t>Dataset Used:</a:t>
            </a:r>
            <a:r>
              <a:rPr lang="en-IN" sz="2000" dirty="0">
                <a:latin typeface="Arial" panose="020B0604020202020204" pitchFamily="34" charset="0"/>
                <a:cs typeface="Arial" panose="020B0604020202020204" pitchFamily="34" charset="0"/>
              </a:rPr>
              <a:t> Play Store Data.csv and User Reviews.csv</a:t>
            </a:r>
          </a:p>
          <a:p>
            <a:r>
              <a:rPr lang="en-IN" sz="2000" b="1" dirty="0">
                <a:latin typeface="Arial" panose="020B0604020202020204" pitchFamily="34" charset="0"/>
                <a:cs typeface="Arial" panose="020B0604020202020204" pitchFamily="34" charset="0"/>
              </a:rPr>
              <a:t>Python Libraries Used</a:t>
            </a:r>
            <a:r>
              <a:rPr lang="en-IN" sz="2000" dirty="0">
                <a:latin typeface="Arial" panose="020B0604020202020204" pitchFamily="34" charset="0"/>
                <a:cs typeface="Arial" panose="020B0604020202020204" pitchFamily="34" charset="0"/>
              </a:rPr>
              <a:t>: Pandas, </a:t>
            </a:r>
            <a:r>
              <a:rPr lang="en-IN" sz="2000" dirty="0" err="1">
                <a:latin typeface="Arial" panose="020B0604020202020204" pitchFamily="34" charset="0"/>
                <a:cs typeface="Arial" panose="020B0604020202020204" pitchFamily="34" charset="0"/>
              </a:rPr>
              <a:t>Numpy</a:t>
            </a:r>
            <a:r>
              <a:rPr lang="en-IN" sz="2000" dirty="0">
                <a:latin typeface="Arial" panose="020B0604020202020204" pitchFamily="34" charset="0"/>
                <a:cs typeface="Arial" panose="020B0604020202020204" pitchFamily="34" charset="0"/>
              </a:rPr>
              <a:t>, Seaborn, Matplotlib, </a:t>
            </a:r>
            <a:r>
              <a:rPr lang="en-IN" sz="2000" dirty="0" err="1">
                <a:latin typeface="Arial" panose="020B0604020202020204" pitchFamily="34" charset="0"/>
                <a:cs typeface="Arial" panose="020B0604020202020204" pitchFamily="34" charset="0"/>
              </a:rPr>
              <a:t>Plotly</a:t>
            </a:r>
            <a:endParaRPr lang="en-IN" sz="20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Used Module</a:t>
            </a:r>
            <a:r>
              <a:rPr lang="en-IN" sz="2000" dirty="0">
                <a:latin typeface="Arial" panose="020B0604020202020204" pitchFamily="34" charset="0"/>
                <a:cs typeface="Arial" panose="020B0604020202020204" pitchFamily="34" charset="0"/>
              </a:rPr>
              <a:t>: Warnings, Plotly_graph.obj, Datetime</a:t>
            </a:r>
          </a:p>
        </p:txBody>
      </p:sp>
    </p:spTree>
    <p:extLst>
      <p:ext uri="{BB962C8B-B14F-4D97-AF65-F5344CB8AC3E}">
        <p14:creationId xmlns:p14="http://schemas.microsoft.com/office/powerpoint/2010/main" val="381485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352592" y="580236"/>
            <a:ext cx="11029616" cy="530296"/>
          </a:xfrm>
        </p:spPr>
        <p:txBody>
          <a:bodyPr>
            <a:noAutofit/>
          </a:bodyPr>
          <a:lstStyle/>
          <a:p>
            <a:r>
              <a:rPr lang="en-US" sz="3300" b="1" dirty="0">
                <a:solidFill>
                  <a:schemeClr val="accent1"/>
                </a:solidFill>
                <a:latin typeface="Arial" panose="020B0604020202020204" pitchFamily="34" charset="0"/>
                <a:cs typeface="Arial" panose="020B0604020202020204" pitchFamily="34" charset="0"/>
              </a:rPr>
              <a:t>Dataset</a:t>
            </a:r>
            <a:r>
              <a:rPr lang="en-US" sz="4000" b="1" dirty="0">
                <a:solidFill>
                  <a:schemeClr val="accent1"/>
                </a:solidFill>
                <a:latin typeface="Arial" panose="020B0604020202020204" pitchFamily="34" charset="0"/>
                <a:cs typeface="Arial" panose="020B0604020202020204" pitchFamily="34" charset="0"/>
              </a:rPr>
              <a:t> </a:t>
            </a:r>
            <a:r>
              <a:rPr lang="en-US" sz="3300" b="1" dirty="0">
                <a:solidFill>
                  <a:schemeClr val="accent1"/>
                </a:solidFill>
                <a:latin typeface="Arial" panose="020B0604020202020204" pitchFamily="34" charset="0"/>
                <a:cs typeface="Arial" panose="020B0604020202020204" pitchFamily="34" charset="0"/>
              </a:rPr>
              <a:t>preparation</a:t>
            </a:r>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marL="355600" indent="-342900">
              <a:lnSpc>
                <a:spcPct val="100000"/>
              </a:lnSpc>
              <a:spcBef>
                <a:spcPts val="100"/>
              </a:spcBef>
              <a:buSzPct val="93333"/>
              <a:buFont typeface="Wingdings" panose="05000000000000000000" pitchFamily="2" charset="2"/>
              <a:buChar char="q"/>
              <a:tabLst>
                <a:tab pos="354965" algn="l"/>
                <a:tab pos="355600" algn="l"/>
              </a:tabLst>
            </a:pPr>
            <a:r>
              <a:rPr lang="en-US" sz="2000" b="1" spc="-5" dirty="0">
                <a:solidFill>
                  <a:schemeClr val="tx1"/>
                </a:solidFill>
                <a:latin typeface="Arial" panose="020B0604020202020204" pitchFamily="34" charset="0"/>
                <a:cs typeface="Arial" panose="020B0604020202020204" pitchFamily="34" charset="0"/>
              </a:rPr>
              <a:t>Loading</a:t>
            </a:r>
            <a:r>
              <a:rPr lang="en-US" sz="2000" b="1" spc="409" dirty="0">
                <a:solidFill>
                  <a:schemeClr val="tx1"/>
                </a:solidFill>
                <a:latin typeface="Arial" panose="020B0604020202020204" pitchFamily="34" charset="0"/>
                <a:cs typeface="Arial" panose="020B0604020202020204" pitchFamily="34" charset="0"/>
              </a:rPr>
              <a:t> </a:t>
            </a:r>
            <a:r>
              <a:rPr lang="en-US" sz="2000" b="1" dirty="0">
                <a:solidFill>
                  <a:schemeClr val="tx1"/>
                </a:solidFill>
                <a:latin typeface="Arial" panose="020B0604020202020204" pitchFamily="34" charset="0"/>
                <a:cs typeface="Arial" panose="020B0604020202020204" pitchFamily="34" charset="0"/>
              </a:rPr>
              <a:t>the</a:t>
            </a:r>
            <a:r>
              <a:rPr lang="en-US" sz="2000" b="1" spc="409" dirty="0">
                <a:solidFill>
                  <a:schemeClr val="tx1"/>
                </a:solidFill>
                <a:latin typeface="Arial" panose="020B0604020202020204" pitchFamily="34" charset="0"/>
                <a:cs typeface="Arial" panose="020B0604020202020204" pitchFamily="34" charset="0"/>
              </a:rPr>
              <a:t> </a:t>
            </a:r>
            <a:r>
              <a:rPr lang="en-US" sz="2000" b="1" spc="-5" dirty="0">
                <a:solidFill>
                  <a:schemeClr val="tx1"/>
                </a:solidFill>
                <a:latin typeface="Arial" panose="020B0604020202020204" pitchFamily="34" charset="0"/>
                <a:cs typeface="Arial" panose="020B0604020202020204" pitchFamily="34" charset="0"/>
              </a:rPr>
              <a:t>data</a:t>
            </a:r>
            <a:r>
              <a:rPr lang="en-US" sz="2000" b="1" spc="425" dirty="0">
                <a:solidFill>
                  <a:schemeClr val="tx1"/>
                </a:solidFill>
                <a:latin typeface="Arial" panose="020B0604020202020204" pitchFamily="34" charset="0"/>
                <a:cs typeface="Arial" panose="020B0604020202020204" pitchFamily="34" charset="0"/>
              </a:rPr>
              <a:t> </a:t>
            </a:r>
            <a:r>
              <a:rPr lang="en-US" sz="2000" b="1" dirty="0">
                <a:solidFill>
                  <a:schemeClr val="tx1"/>
                </a:solidFill>
                <a:latin typeface="Arial" panose="020B0604020202020204" pitchFamily="34" charset="0"/>
                <a:cs typeface="Arial" panose="020B0604020202020204" pitchFamily="34" charset="0"/>
              </a:rPr>
              <a:t>sets:</a:t>
            </a:r>
            <a:r>
              <a:rPr lang="en-US" sz="2000" b="1" spc="409" dirty="0">
                <a:solidFill>
                  <a:schemeClr val="tx1"/>
                </a:solidFill>
                <a:latin typeface="Arial" panose="020B0604020202020204" pitchFamily="34" charset="0"/>
                <a:cs typeface="Arial" panose="020B0604020202020204" pitchFamily="34" charset="0"/>
              </a:rPr>
              <a:t> </a:t>
            </a:r>
            <a:r>
              <a:rPr lang="en-US" sz="2000" spc="-10" dirty="0">
                <a:solidFill>
                  <a:schemeClr val="tx1"/>
                </a:solidFill>
                <a:latin typeface="Arial" panose="020B0604020202020204" pitchFamily="34" charset="0"/>
                <a:cs typeface="Arial" panose="020B0604020202020204" pitchFamily="34" charset="0"/>
              </a:rPr>
              <a:t>Two</a:t>
            </a:r>
            <a:r>
              <a:rPr lang="en-US" sz="2000" spc="425"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datasets,</a:t>
            </a:r>
            <a:r>
              <a:rPr lang="en-US" sz="2000" spc="425"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First</a:t>
            </a:r>
            <a:r>
              <a:rPr lang="en-US" sz="2000" spc="409"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Play</a:t>
            </a:r>
            <a:r>
              <a:rPr lang="en-US" sz="2000" spc="415"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store</a:t>
            </a:r>
            <a:r>
              <a:rPr lang="en-US" sz="2000" spc="420"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app dataset</a:t>
            </a:r>
            <a:r>
              <a:rPr lang="en-US" sz="2000" spc="-35"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and</a:t>
            </a:r>
            <a:r>
              <a:rPr lang="en-US" sz="2000" spc="-15"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User</a:t>
            </a:r>
            <a:r>
              <a:rPr lang="en-US" sz="2000" spc="-25"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Reviews</a:t>
            </a:r>
            <a:r>
              <a:rPr lang="en-US" sz="2000" spc="35"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dataset.</a:t>
            </a:r>
          </a:p>
          <a:p>
            <a:pPr>
              <a:lnSpc>
                <a:spcPct val="100000"/>
              </a:lnSpc>
              <a:spcBef>
                <a:spcPts val="15"/>
              </a:spcBef>
              <a:buFont typeface="Wingdings" panose="05000000000000000000" pitchFamily="2" charset="2"/>
              <a:buChar char="q"/>
            </a:pPr>
            <a:endParaRPr lang="en-US" sz="2000" dirty="0">
              <a:solidFill>
                <a:schemeClr val="tx1"/>
              </a:solidFill>
              <a:latin typeface="Arial" panose="020B0604020202020204" pitchFamily="34" charset="0"/>
              <a:cs typeface="Arial" panose="020B0604020202020204" pitchFamily="34" charset="0"/>
            </a:endParaRPr>
          </a:p>
          <a:p>
            <a:pPr marL="355600" indent="-342900">
              <a:lnSpc>
                <a:spcPct val="100000"/>
              </a:lnSpc>
              <a:buSzPct val="93333"/>
              <a:buFont typeface="Wingdings" panose="05000000000000000000" pitchFamily="2" charset="2"/>
              <a:buChar char="q"/>
              <a:tabLst>
                <a:tab pos="354965" algn="l"/>
                <a:tab pos="355600" algn="l"/>
              </a:tabLst>
            </a:pPr>
            <a:r>
              <a:rPr lang="en-US" sz="2000" b="1" spc="-5" dirty="0">
                <a:solidFill>
                  <a:schemeClr val="tx1"/>
                </a:solidFill>
                <a:latin typeface="Arial" panose="020B0604020202020204" pitchFamily="34" charset="0"/>
                <a:cs typeface="Arial" panose="020B0604020202020204" pitchFamily="34" charset="0"/>
              </a:rPr>
              <a:t>Import</a:t>
            </a:r>
            <a:r>
              <a:rPr lang="en-US" sz="2000" b="1" dirty="0">
                <a:solidFill>
                  <a:schemeClr val="tx1"/>
                </a:solidFill>
                <a:latin typeface="Arial" panose="020B0604020202020204" pitchFamily="34" charset="0"/>
                <a:cs typeface="Arial" panose="020B0604020202020204" pitchFamily="34" charset="0"/>
              </a:rPr>
              <a:t> Libraries:</a:t>
            </a:r>
            <a:r>
              <a:rPr lang="en-US" sz="2000" b="1" spc="-30"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NumPy,</a:t>
            </a:r>
            <a:r>
              <a:rPr lang="en-US" sz="2000" spc="15"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Pandas,</a:t>
            </a:r>
            <a:r>
              <a:rPr lang="en-US" sz="2000" spc="-25"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Seaborn </a:t>
            </a:r>
            <a:r>
              <a:rPr lang="en-US" sz="2000" dirty="0">
                <a:solidFill>
                  <a:schemeClr val="tx1"/>
                </a:solidFill>
                <a:latin typeface="Arial" panose="020B0604020202020204" pitchFamily="34" charset="0"/>
                <a:cs typeface="Arial" panose="020B0604020202020204" pitchFamily="34" charset="0"/>
              </a:rPr>
              <a:t>and Matplotlib</a:t>
            </a:r>
          </a:p>
          <a:p>
            <a:pPr>
              <a:lnSpc>
                <a:spcPct val="100000"/>
              </a:lnSpc>
              <a:spcBef>
                <a:spcPts val="20"/>
              </a:spcBef>
              <a:buFont typeface="Wingdings" panose="05000000000000000000" pitchFamily="2" charset="2"/>
              <a:buChar char="q"/>
            </a:pPr>
            <a:endParaRPr lang="en-US" sz="2000" dirty="0">
              <a:solidFill>
                <a:schemeClr val="tx1"/>
              </a:solidFill>
              <a:latin typeface="Arial" panose="020B0604020202020204" pitchFamily="34" charset="0"/>
              <a:cs typeface="Arial" panose="020B0604020202020204" pitchFamily="34" charset="0"/>
            </a:endParaRPr>
          </a:p>
          <a:p>
            <a:pPr marL="355600" marR="5080" indent="-342900" algn="just">
              <a:lnSpc>
                <a:spcPct val="100000"/>
              </a:lnSpc>
              <a:buSzPct val="93333"/>
              <a:buFont typeface="Wingdings" panose="05000000000000000000" pitchFamily="2" charset="2"/>
              <a:buChar char="q"/>
              <a:tabLst>
                <a:tab pos="355600" algn="l"/>
              </a:tabLst>
            </a:pPr>
            <a:r>
              <a:rPr lang="en-US" sz="2000" b="1" dirty="0">
                <a:solidFill>
                  <a:schemeClr val="tx1"/>
                </a:solidFill>
                <a:latin typeface="Arial" panose="020B0604020202020204" pitchFamily="34" charset="0"/>
                <a:cs typeface="Arial" panose="020B0604020202020204" pitchFamily="34" charset="0"/>
              </a:rPr>
              <a:t>Data</a:t>
            </a:r>
            <a:r>
              <a:rPr lang="en-US" sz="2000" b="1" spc="5" dirty="0">
                <a:solidFill>
                  <a:schemeClr val="tx1"/>
                </a:solidFill>
                <a:latin typeface="Arial" panose="020B0604020202020204" pitchFamily="34" charset="0"/>
                <a:cs typeface="Arial" panose="020B0604020202020204" pitchFamily="34" charset="0"/>
              </a:rPr>
              <a:t> </a:t>
            </a:r>
            <a:r>
              <a:rPr lang="en-US" sz="2000" b="1" spc="-5" dirty="0">
                <a:solidFill>
                  <a:schemeClr val="tx1"/>
                </a:solidFill>
                <a:latin typeface="Arial" panose="020B0604020202020204" pitchFamily="34" charset="0"/>
                <a:cs typeface="Arial" panose="020B0604020202020204" pitchFamily="34" charset="0"/>
              </a:rPr>
              <a:t>cleaning:</a:t>
            </a:r>
            <a:r>
              <a:rPr lang="en-US" sz="2000" b="1"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Null</a:t>
            </a:r>
            <a:r>
              <a:rPr lang="en-US" sz="2000"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values,</a:t>
            </a:r>
            <a:r>
              <a:rPr lang="en-US" sz="2000"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Finding</a:t>
            </a:r>
            <a:r>
              <a:rPr lang="en-US" sz="2000" dirty="0">
                <a:solidFill>
                  <a:schemeClr val="tx1"/>
                </a:solidFill>
                <a:latin typeface="Arial" panose="020B0604020202020204" pitchFamily="34" charset="0"/>
                <a:cs typeface="Arial" panose="020B0604020202020204" pitchFamily="34" charset="0"/>
              </a:rPr>
              <a:t> and</a:t>
            </a:r>
            <a:r>
              <a:rPr lang="en-US" sz="2000" spc="5"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removing</a:t>
            </a:r>
            <a:r>
              <a:rPr lang="en-US" sz="2000"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Outliers, </a:t>
            </a:r>
            <a:r>
              <a:rPr lang="en-US" sz="2000"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Removing</a:t>
            </a:r>
            <a:r>
              <a:rPr lang="en-US" sz="2000" spc="20"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duplicate</a:t>
            </a:r>
            <a:r>
              <a:rPr lang="en-US" sz="2000" spc="-15"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data.</a:t>
            </a:r>
          </a:p>
          <a:p>
            <a:pPr>
              <a:lnSpc>
                <a:spcPct val="100000"/>
              </a:lnSpc>
              <a:spcBef>
                <a:spcPts val="15"/>
              </a:spcBef>
              <a:buFont typeface="Wingdings" panose="05000000000000000000" pitchFamily="2" charset="2"/>
              <a:buChar char="q"/>
            </a:pPr>
            <a:endParaRPr lang="en-US" sz="2000" dirty="0">
              <a:solidFill>
                <a:schemeClr val="tx1"/>
              </a:solidFill>
              <a:latin typeface="Arial" panose="020B0604020202020204" pitchFamily="34" charset="0"/>
              <a:cs typeface="Arial" panose="020B0604020202020204" pitchFamily="34" charset="0"/>
            </a:endParaRPr>
          </a:p>
          <a:p>
            <a:pPr marL="355600" marR="6985" indent="-342900" algn="just">
              <a:lnSpc>
                <a:spcPct val="100000"/>
              </a:lnSpc>
              <a:spcBef>
                <a:spcPts val="5"/>
              </a:spcBef>
              <a:buSzPct val="93333"/>
              <a:buFont typeface="Wingdings" panose="05000000000000000000" pitchFamily="2" charset="2"/>
              <a:buChar char="q"/>
              <a:tabLst>
                <a:tab pos="355600" algn="l"/>
              </a:tabLst>
            </a:pPr>
            <a:r>
              <a:rPr lang="en-US" sz="2000" b="1" dirty="0">
                <a:solidFill>
                  <a:schemeClr val="tx1"/>
                </a:solidFill>
                <a:latin typeface="Arial" panose="020B0604020202020204" pitchFamily="34" charset="0"/>
                <a:cs typeface="Arial" panose="020B0604020202020204" pitchFamily="34" charset="0"/>
              </a:rPr>
              <a:t>Data</a:t>
            </a:r>
            <a:r>
              <a:rPr lang="en-US" sz="2000" b="1" spc="5" dirty="0">
                <a:solidFill>
                  <a:schemeClr val="tx1"/>
                </a:solidFill>
                <a:latin typeface="Arial" panose="020B0604020202020204" pitchFamily="34" charset="0"/>
                <a:cs typeface="Arial" panose="020B0604020202020204" pitchFamily="34" charset="0"/>
              </a:rPr>
              <a:t> </a:t>
            </a:r>
            <a:r>
              <a:rPr lang="en-US" sz="2000" b="1" spc="-5" dirty="0">
                <a:solidFill>
                  <a:schemeClr val="tx1"/>
                </a:solidFill>
                <a:latin typeface="Arial" panose="020B0604020202020204" pitchFamily="34" charset="0"/>
                <a:cs typeface="Arial" panose="020B0604020202020204" pitchFamily="34" charset="0"/>
              </a:rPr>
              <a:t>Imputation:</a:t>
            </a:r>
            <a:r>
              <a:rPr lang="en-US" sz="2000" b="1"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Filling</a:t>
            </a:r>
            <a:r>
              <a:rPr lang="en-US" sz="2000" dirty="0">
                <a:solidFill>
                  <a:schemeClr val="tx1"/>
                </a:solidFill>
                <a:latin typeface="Arial" panose="020B0604020202020204" pitchFamily="34" charset="0"/>
                <a:cs typeface="Arial" panose="020B0604020202020204" pitchFamily="34" charset="0"/>
              </a:rPr>
              <a:t> the</a:t>
            </a:r>
            <a:r>
              <a:rPr lang="en-US" sz="2000" spc="5"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missing</a:t>
            </a:r>
            <a:r>
              <a:rPr lang="en-US" sz="2000"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categorical</a:t>
            </a:r>
            <a:r>
              <a:rPr lang="en-US" sz="2000" dirty="0">
                <a:solidFill>
                  <a:schemeClr val="tx1"/>
                </a:solidFill>
                <a:latin typeface="Arial" panose="020B0604020202020204" pitchFamily="34" charset="0"/>
                <a:cs typeface="Arial" panose="020B0604020202020204" pitchFamily="34" charset="0"/>
              </a:rPr>
              <a:t> values</a:t>
            </a:r>
            <a:r>
              <a:rPr lang="en-US" sz="2000" spc="5"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with </a:t>
            </a:r>
            <a:r>
              <a:rPr lang="en-US" sz="2000" spc="-405"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mode and </a:t>
            </a:r>
            <a:r>
              <a:rPr lang="en-US" sz="2000" spc="-5" dirty="0">
                <a:solidFill>
                  <a:schemeClr val="tx1"/>
                </a:solidFill>
                <a:latin typeface="Arial" panose="020B0604020202020204" pitchFamily="34" charset="0"/>
                <a:cs typeface="Arial" panose="020B0604020202020204" pitchFamily="34" charset="0"/>
              </a:rPr>
              <a:t>numerical values with </a:t>
            </a:r>
            <a:r>
              <a:rPr lang="en-US" sz="2000" dirty="0">
                <a:solidFill>
                  <a:schemeClr val="tx1"/>
                </a:solidFill>
                <a:latin typeface="Arial" panose="020B0604020202020204" pitchFamily="34" charset="0"/>
                <a:cs typeface="Arial" panose="020B0604020202020204" pitchFamily="34" charset="0"/>
              </a:rPr>
              <a:t>median. </a:t>
            </a:r>
            <a:r>
              <a:rPr lang="en-US" sz="2000" spc="-5" dirty="0">
                <a:solidFill>
                  <a:schemeClr val="tx1"/>
                </a:solidFill>
                <a:latin typeface="Arial" panose="020B0604020202020204" pitchFamily="34" charset="0"/>
                <a:cs typeface="Arial" panose="020B0604020202020204" pitchFamily="34" charset="0"/>
              </a:rPr>
              <a:t>Conversion of price, </a:t>
            </a:r>
            <a:r>
              <a:rPr lang="en-US" sz="2000" dirty="0">
                <a:solidFill>
                  <a:schemeClr val="tx1"/>
                </a:solidFill>
                <a:latin typeface="Arial" panose="020B0604020202020204" pitchFamily="34" charset="0"/>
                <a:cs typeface="Arial" panose="020B0604020202020204" pitchFamily="34" charset="0"/>
              </a:rPr>
              <a:t> installs,</a:t>
            </a:r>
            <a:r>
              <a:rPr lang="en-US" sz="2000" spc="-25"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reviews</a:t>
            </a:r>
            <a:r>
              <a:rPr lang="en-US" sz="2000" spc="20"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into numerical</a:t>
            </a:r>
            <a:r>
              <a:rPr lang="en-US" sz="2000" spc="-10"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values.</a:t>
            </a:r>
            <a:endParaRPr lang="en-US" sz="2000" dirty="0">
              <a:solidFill>
                <a:schemeClr val="tx1"/>
              </a:solidFill>
              <a:latin typeface="Arial" panose="020B0604020202020204" pitchFamily="34" charset="0"/>
              <a:cs typeface="Arial" panose="020B0604020202020204" pitchFamily="34" charset="0"/>
            </a:endParaRPr>
          </a:p>
          <a:p>
            <a:pPr>
              <a:lnSpc>
                <a:spcPct val="100000"/>
              </a:lnSpc>
              <a:spcBef>
                <a:spcPts val="15"/>
              </a:spcBef>
              <a:buFont typeface="Wingdings" panose="05000000000000000000" pitchFamily="2" charset="2"/>
              <a:buChar char="q"/>
            </a:pPr>
            <a:endParaRPr lang="en-US" sz="2000" dirty="0">
              <a:solidFill>
                <a:schemeClr val="tx1"/>
              </a:solidFill>
              <a:latin typeface="Arial" panose="020B0604020202020204" pitchFamily="34" charset="0"/>
              <a:cs typeface="Arial" panose="020B0604020202020204" pitchFamily="34" charset="0"/>
            </a:endParaRPr>
          </a:p>
          <a:p>
            <a:pPr marL="355600" marR="6985" indent="-342900" algn="just">
              <a:lnSpc>
                <a:spcPct val="100000"/>
              </a:lnSpc>
              <a:spcBef>
                <a:spcPts val="5"/>
              </a:spcBef>
              <a:buSzPct val="93333"/>
              <a:buFont typeface="Wingdings" panose="05000000000000000000" pitchFamily="2" charset="2"/>
              <a:buChar char="q"/>
              <a:tabLst>
                <a:tab pos="355600" algn="l"/>
              </a:tabLst>
            </a:pPr>
            <a:r>
              <a:rPr lang="en-US" sz="2000" b="1" dirty="0">
                <a:solidFill>
                  <a:schemeClr val="tx1"/>
                </a:solidFill>
                <a:latin typeface="Arial" panose="020B0604020202020204" pitchFamily="34" charset="0"/>
                <a:cs typeface="Arial" panose="020B0604020202020204" pitchFamily="34" charset="0"/>
              </a:rPr>
              <a:t>Exploratory</a:t>
            </a:r>
            <a:r>
              <a:rPr lang="en-US" sz="2000" b="1" spc="5" dirty="0">
                <a:solidFill>
                  <a:schemeClr val="tx1"/>
                </a:solidFill>
                <a:latin typeface="Arial" panose="020B0604020202020204" pitchFamily="34" charset="0"/>
                <a:cs typeface="Arial" panose="020B0604020202020204" pitchFamily="34" charset="0"/>
              </a:rPr>
              <a:t> </a:t>
            </a:r>
            <a:r>
              <a:rPr lang="en-US" sz="2000" b="1" dirty="0">
                <a:solidFill>
                  <a:schemeClr val="tx1"/>
                </a:solidFill>
                <a:latin typeface="Arial" panose="020B0604020202020204" pitchFamily="34" charset="0"/>
                <a:cs typeface="Arial" panose="020B0604020202020204" pitchFamily="34" charset="0"/>
              </a:rPr>
              <a:t>Data</a:t>
            </a:r>
            <a:r>
              <a:rPr lang="en-US" sz="2000" b="1" spc="5" dirty="0">
                <a:solidFill>
                  <a:schemeClr val="tx1"/>
                </a:solidFill>
                <a:latin typeface="Arial" panose="020B0604020202020204" pitchFamily="34" charset="0"/>
                <a:cs typeface="Arial" panose="020B0604020202020204" pitchFamily="34" charset="0"/>
              </a:rPr>
              <a:t> </a:t>
            </a:r>
            <a:r>
              <a:rPr lang="en-US" sz="2000" b="1" spc="-10" dirty="0">
                <a:solidFill>
                  <a:schemeClr val="tx1"/>
                </a:solidFill>
                <a:latin typeface="Arial" panose="020B0604020202020204" pitchFamily="34" charset="0"/>
                <a:cs typeface="Arial" panose="020B0604020202020204" pitchFamily="34" charset="0"/>
              </a:rPr>
              <a:t>Analysis:</a:t>
            </a:r>
            <a:r>
              <a:rPr lang="en-US" sz="2000" b="1" spc="-5"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Analyzing</a:t>
            </a:r>
            <a:r>
              <a:rPr lang="en-US" sz="2000" dirty="0">
                <a:solidFill>
                  <a:schemeClr val="tx1"/>
                </a:solidFill>
                <a:latin typeface="Arial" panose="020B0604020202020204" pitchFamily="34" charset="0"/>
                <a:cs typeface="Arial" panose="020B0604020202020204" pitchFamily="34" charset="0"/>
              </a:rPr>
              <a:t> the</a:t>
            </a:r>
            <a:r>
              <a:rPr lang="en-US" sz="2000" spc="5"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data</a:t>
            </a:r>
            <a:r>
              <a:rPr lang="en-US" sz="2000"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sets</a:t>
            </a:r>
            <a:r>
              <a:rPr lang="en-US" sz="2000" dirty="0">
                <a:solidFill>
                  <a:schemeClr val="tx1"/>
                </a:solidFill>
                <a:latin typeface="Arial" panose="020B0604020202020204" pitchFamily="34" charset="0"/>
                <a:cs typeface="Arial" panose="020B0604020202020204" pitchFamily="34" charset="0"/>
              </a:rPr>
              <a:t> to </a:t>
            </a:r>
            <a:r>
              <a:rPr lang="en-US" sz="2000" spc="5"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summarize their </a:t>
            </a:r>
            <a:r>
              <a:rPr lang="en-US" sz="2000" spc="-5" dirty="0">
                <a:solidFill>
                  <a:schemeClr val="tx1"/>
                </a:solidFill>
                <a:latin typeface="Arial" panose="020B0604020202020204" pitchFamily="34" charset="0"/>
                <a:cs typeface="Arial" panose="020B0604020202020204" pitchFamily="34" charset="0"/>
              </a:rPr>
              <a:t>main characteristics using statistical graphics </a:t>
            </a:r>
            <a:r>
              <a:rPr lang="en-US" sz="2000" dirty="0">
                <a:solidFill>
                  <a:schemeClr val="tx1"/>
                </a:solidFill>
                <a:latin typeface="Arial" panose="020B0604020202020204" pitchFamily="34" charset="0"/>
                <a:cs typeface="Arial" panose="020B0604020202020204" pitchFamily="34" charset="0"/>
              </a:rPr>
              <a:t> and</a:t>
            </a:r>
            <a:r>
              <a:rPr lang="en-US" sz="2000" spc="-5"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data</a:t>
            </a:r>
            <a:r>
              <a:rPr lang="en-US" sz="2000" spc="-20"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visualizations </a:t>
            </a:r>
            <a:r>
              <a:rPr lang="en-US" sz="2000" dirty="0">
                <a:solidFill>
                  <a:schemeClr val="tx1"/>
                </a:solidFill>
                <a:latin typeface="Arial" panose="020B0604020202020204" pitchFamily="34" charset="0"/>
                <a:cs typeface="Arial" panose="020B0604020202020204" pitchFamily="34" charset="0"/>
              </a:rPr>
              <a:t>method.</a:t>
            </a:r>
          </a:p>
        </p:txBody>
      </p:sp>
    </p:spTree>
    <p:extLst>
      <p:ext uri="{BB962C8B-B14F-4D97-AF65-F5344CB8AC3E}">
        <p14:creationId xmlns:p14="http://schemas.microsoft.com/office/powerpoint/2010/main" val="3210358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322112" y="586372"/>
            <a:ext cx="11029616" cy="530296"/>
          </a:xfrm>
        </p:spPr>
        <p:txBody>
          <a:bodyPr>
            <a:noAutofit/>
          </a:bodyPr>
          <a:lstStyle/>
          <a:p>
            <a:r>
              <a:rPr lang="en-US" sz="3300" b="1" dirty="0">
                <a:solidFill>
                  <a:schemeClr val="accent1"/>
                </a:solidFill>
                <a:latin typeface="Arial" panose="020B0604020202020204" pitchFamily="34" charset="0"/>
                <a:cs typeface="Arial" panose="020B0604020202020204" pitchFamily="34" charset="0"/>
              </a:rPr>
              <a:t>Attributes</a:t>
            </a:r>
            <a:r>
              <a:rPr lang="en-US" sz="3600" b="1" dirty="0">
                <a:solidFill>
                  <a:schemeClr val="accent1"/>
                </a:solidFill>
                <a:latin typeface="Arial" panose="020B0604020202020204" pitchFamily="34" charset="0"/>
                <a:cs typeface="Arial" panose="020B0604020202020204" pitchFamily="34" charset="0"/>
              </a:rPr>
              <a:t> in google play store data</a:t>
            </a: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a:xfrm>
            <a:off x="581192" y="1066800"/>
            <a:ext cx="11029615" cy="5791200"/>
          </a:xfrm>
        </p:spPr>
        <p:txBody>
          <a:bodyPr>
            <a:normAutofit fontScale="92500" lnSpcReduction="10000"/>
          </a:bodyPr>
          <a:lstStyle/>
          <a:p>
            <a:pPr>
              <a:buFont typeface="Wingdings" panose="05000000000000000000" pitchFamily="2" charset="2"/>
              <a:buChar char="q"/>
            </a:pPr>
            <a:r>
              <a:rPr lang="en-US" sz="1800" b="1" spc="-105" dirty="0">
                <a:solidFill>
                  <a:schemeClr val="tx1"/>
                </a:solidFill>
                <a:latin typeface="Verdana"/>
                <a:cs typeface="Verdana"/>
              </a:rPr>
              <a:t>App: </a:t>
            </a:r>
            <a:r>
              <a:rPr lang="en-US" sz="1800" spc="-105" dirty="0">
                <a:solidFill>
                  <a:schemeClr val="tx1"/>
                </a:solidFill>
                <a:latin typeface="Verdana"/>
                <a:cs typeface="Verdana"/>
              </a:rPr>
              <a:t>This column Contains the name of the app for each observation. </a:t>
            </a:r>
          </a:p>
          <a:p>
            <a:pPr>
              <a:buFont typeface="Wingdings" panose="05000000000000000000" pitchFamily="2" charset="2"/>
              <a:buChar char="q"/>
            </a:pPr>
            <a:r>
              <a:rPr lang="en-US" sz="1800" b="1" spc="-105" dirty="0">
                <a:solidFill>
                  <a:schemeClr val="tx1"/>
                </a:solidFill>
                <a:latin typeface="Verdana"/>
                <a:cs typeface="Verdana"/>
              </a:rPr>
              <a:t>Category: </a:t>
            </a:r>
            <a:r>
              <a:rPr lang="en-US" sz="1800" spc="-105" dirty="0">
                <a:solidFill>
                  <a:schemeClr val="tx1"/>
                </a:solidFill>
                <a:latin typeface="Verdana"/>
                <a:cs typeface="Verdana"/>
              </a:rPr>
              <a:t>This column Contains Category to which the app belongs.</a:t>
            </a:r>
          </a:p>
          <a:p>
            <a:pPr>
              <a:buFont typeface="Wingdings" panose="05000000000000000000" pitchFamily="2" charset="2"/>
              <a:buChar char="q"/>
            </a:pPr>
            <a:r>
              <a:rPr lang="en-US" sz="1800" b="1" spc="-105" dirty="0">
                <a:solidFill>
                  <a:schemeClr val="tx1"/>
                </a:solidFill>
                <a:latin typeface="Verdana"/>
                <a:cs typeface="Verdana"/>
              </a:rPr>
              <a:t>Rating : </a:t>
            </a:r>
            <a:r>
              <a:rPr lang="en-US" sz="1800" spc="-105" dirty="0">
                <a:solidFill>
                  <a:schemeClr val="tx1"/>
                </a:solidFill>
                <a:latin typeface="Verdana"/>
                <a:cs typeface="Verdana"/>
              </a:rPr>
              <a:t>This column contains the average rating for the app.</a:t>
            </a:r>
          </a:p>
          <a:p>
            <a:pPr>
              <a:buFont typeface="Wingdings" panose="05000000000000000000" pitchFamily="2" charset="2"/>
              <a:buChar char="q"/>
            </a:pPr>
            <a:r>
              <a:rPr lang="en-US" sz="1800" b="1" spc="-105" dirty="0">
                <a:solidFill>
                  <a:schemeClr val="tx1"/>
                </a:solidFill>
                <a:latin typeface="Verdana"/>
                <a:cs typeface="Verdana"/>
              </a:rPr>
              <a:t>Reviews: </a:t>
            </a:r>
            <a:r>
              <a:rPr lang="en-US" sz="1800" spc="-105" dirty="0">
                <a:solidFill>
                  <a:schemeClr val="tx1"/>
                </a:solidFill>
                <a:latin typeface="Verdana"/>
                <a:cs typeface="Verdana"/>
              </a:rPr>
              <a:t>This column contains the number of reviews that the app has received on the </a:t>
            </a:r>
            <a:r>
              <a:rPr lang="en-US" sz="1800" spc="-105" dirty="0" err="1">
                <a:solidFill>
                  <a:schemeClr val="tx1"/>
                </a:solidFill>
                <a:latin typeface="Verdana"/>
                <a:cs typeface="Verdana"/>
              </a:rPr>
              <a:t>playstore</a:t>
            </a:r>
            <a:r>
              <a:rPr lang="en-US" sz="1800" spc="-105" dirty="0">
                <a:solidFill>
                  <a:schemeClr val="tx1"/>
                </a:solidFill>
                <a:latin typeface="Verdana"/>
                <a:cs typeface="Verdana"/>
              </a:rPr>
              <a:t>.</a:t>
            </a:r>
          </a:p>
          <a:p>
            <a:pPr>
              <a:buFont typeface="Wingdings" panose="05000000000000000000" pitchFamily="2" charset="2"/>
              <a:buChar char="q"/>
            </a:pPr>
            <a:r>
              <a:rPr lang="en-US" sz="1800" b="1" spc="-105" dirty="0">
                <a:solidFill>
                  <a:schemeClr val="tx1"/>
                </a:solidFill>
                <a:latin typeface="Verdana"/>
                <a:cs typeface="Verdana"/>
              </a:rPr>
              <a:t>Size: </a:t>
            </a:r>
            <a:r>
              <a:rPr lang="en-US" sz="1800" spc="-105" dirty="0">
                <a:solidFill>
                  <a:schemeClr val="tx1"/>
                </a:solidFill>
                <a:latin typeface="Verdana"/>
                <a:cs typeface="Verdana"/>
              </a:rPr>
              <a:t>This column contains the amount of memory the app occupies on the device.</a:t>
            </a:r>
          </a:p>
          <a:p>
            <a:pPr>
              <a:buFont typeface="Wingdings" panose="05000000000000000000" pitchFamily="2" charset="2"/>
              <a:buChar char="q"/>
            </a:pPr>
            <a:r>
              <a:rPr lang="en-US" sz="1800" b="1" spc="-105" dirty="0">
                <a:solidFill>
                  <a:schemeClr val="tx1"/>
                </a:solidFill>
                <a:latin typeface="Verdana"/>
                <a:cs typeface="Verdana"/>
              </a:rPr>
              <a:t> Installs: </a:t>
            </a:r>
            <a:r>
              <a:rPr lang="en-US" sz="1800" spc="-105" dirty="0">
                <a:solidFill>
                  <a:schemeClr val="tx1"/>
                </a:solidFill>
                <a:latin typeface="Verdana"/>
                <a:cs typeface="Verdana"/>
              </a:rPr>
              <a:t>This column contains the number of times that the app has been downloaded and installed from the play store.</a:t>
            </a:r>
          </a:p>
          <a:p>
            <a:pPr>
              <a:buFont typeface="Wingdings" panose="05000000000000000000" pitchFamily="2" charset="2"/>
              <a:buChar char="q"/>
            </a:pPr>
            <a:r>
              <a:rPr lang="en-US" sz="1800" b="1" spc="-105" dirty="0">
                <a:solidFill>
                  <a:schemeClr val="tx1"/>
                </a:solidFill>
                <a:latin typeface="Verdana"/>
                <a:cs typeface="Verdana"/>
              </a:rPr>
              <a:t>Type: </a:t>
            </a:r>
            <a:r>
              <a:rPr lang="en-US" sz="1800" spc="-105" dirty="0">
                <a:solidFill>
                  <a:schemeClr val="tx1"/>
                </a:solidFill>
                <a:latin typeface="Verdana"/>
                <a:cs typeface="Verdana"/>
              </a:rPr>
              <a:t>This column contains the information whether the app is free or paid.</a:t>
            </a:r>
          </a:p>
          <a:p>
            <a:pPr>
              <a:buFont typeface="Wingdings" panose="05000000000000000000" pitchFamily="2" charset="2"/>
              <a:buChar char="q"/>
            </a:pPr>
            <a:r>
              <a:rPr lang="en-US" sz="1800" b="1" spc="-105" dirty="0">
                <a:solidFill>
                  <a:schemeClr val="tx1"/>
                </a:solidFill>
                <a:latin typeface="Verdana"/>
                <a:cs typeface="Verdana"/>
              </a:rPr>
              <a:t>Price: </a:t>
            </a:r>
            <a:r>
              <a:rPr lang="en-US" sz="1800" spc="-105" dirty="0">
                <a:solidFill>
                  <a:schemeClr val="tx1"/>
                </a:solidFill>
                <a:latin typeface="Verdana"/>
                <a:cs typeface="Verdana"/>
              </a:rPr>
              <a:t>If the app is a paid app, this column contains the data about its price. </a:t>
            </a:r>
          </a:p>
          <a:p>
            <a:pPr>
              <a:buFont typeface="Wingdings" panose="05000000000000000000" pitchFamily="2" charset="2"/>
              <a:buChar char="q"/>
            </a:pPr>
            <a:r>
              <a:rPr lang="en-US" sz="1800" b="1" spc="-105" dirty="0">
                <a:solidFill>
                  <a:schemeClr val="tx1"/>
                </a:solidFill>
                <a:latin typeface="Verdana"/>
                <a:cs typeface="Verdana"/>
              </a:rPr>
              <a:t>Content Rating: </a:t>
            </a:r>
            <a:r>
              <a:rPr lang="en-US" sz="1800" spc="-105" dirty="0">
                <a:solidFill>
                  <a:schemeClr val="tx1"/>
                </a:solidFill>
                <a:latin typeface="Verdana"/>
                <a:cs typeface="Verdana"/>
              </a:rPr>
              <a:t>This column contains the maturity rating of the app i.e. the age group of the audience for which it is suitable.</a:t>
            </a:r>
          </a:p>
          <a:p>
            <a:pPr>
              <a:buFont typeface="Wingdings" panose="05000000000000000000" pitchFamily="2" charset="2"/>
              <a:buChar char="q"/>
            </a:pPr>
            <a:r>
              <a:rPr lang="en-US" sz="1800" b="1" spc="-105" dirty="0">
                <a:solidFill>
                  <a:schemeClr val="tx1"/>
                </a:solidFill>
                <a:latin typeface="Verdana"/>
                <a:cs typeface="Verdana"/>
              </a:rPr>
              <a:t>Genres: </a:t>
            </a:r>
            <a:r>
              <a:rPr lang="en-US" sz="1800" spc="-105" dirty="0">
                <a:solidFill>
                  <a:schemeClr val="tx1"/>
                </a:solidFill>
                <a:latin typeface="Verdana"/>
                <a:cs typeface="Verdana"/>
              </a:rPr>
              <a:t>This column contains the data about to which genre the app belongs. Genres can be considered as a further division of the group of Category.</a:t>
            </a:r>
          </a:p>
          <a:p>
            <a:pPr>
              <a:buFont typeface="Wingdings" panose="05000000000000000000" pitchFamily="2" charset="2"/>
              <a:buChar char="q"/>
            </a:pPr>
            <a:r>
              <a:rPr lang="en-US" sz="1800" b="1" spc="-105" dirty="0">
                <a:solidFill>
                  <a:schemeClr val="tx1"/>
                </a:solidFill>
                <a:latin typeface="Verdana"/>
                <a:cs typeface="Verdana"/>
              </a:rPr>
              <a:t>Last Updated: </a:t>
            </a:r>
            <a:r>
              <a:rPr lang="en-US" sz="1800" spc="-105" dirty="0">
                <a:solidFill>
                  <a:schemeClr val="tx1"/>
                </a:solidFill>
                <a:latin typeface="Verdana"/>
                <a:cs typeface="Verdana"/>
              </a:rPr>
              <a:t>Contains the date on which the latest update of the app was released. </a:t>
            </a:r>
          </a:p>
          <a:p>
            <a:pPr>
              <a:buFont typeface="Wingdings" panose="05000000000000000000" pitchFamily="2" charset="2"/>
              <a:buChar char="q"/>
            </a:pPr>
            <a:r>
              <a:rPr lang="en-US" sz="1800" b="1" spc="-105" dirty="0">
                <a:solidFill>
                  <a:schemeClr val="tx1"/>
                </a:solidFill>
                <a:latin typeface="Verdana"/>
                <a:cs typeface="Verdana"/>
              </a:rPr>
              <a:t>Current Version: </a:t>
            </a:r>
            <a:r>
              <a:rPr lang="en-US" sz="1800" spc="-105" dirty="0">
                <a:solidFill>
                  <a:schemeClr val="tx1"/>
                </a:solidFill>
                <a:latin typeface="Verdana"/>
                <a:cs typeface="Verdana"/>
              </a:rPr>
              <a:t>Contains information on the current version of the app available on the play store.</a:t>
            </a:r>
          </a:p>
          <a:p>
            <a:pPr>
              <a:buFont typeface="Wingdings" panose="05000000000000000000" pitchFamily="2" charset="2"/>
              <a:buChar char="q"/>
            </a:pPr>
            <a:r>
              <a:rPr lang="en-US" sz="1800" b="1" spc="-105" dirty="0">
                <a:solidFill>
                  <a:schemeClr val="tx1"/>
                </a:solidFill>
                <a:latin typeface="Verdana"/>
                <a:cs typeface="Verdana"/>
              </a:rPr>
              <a:t>Android Version: </a:t>
            </a:r>
            <a:r>
              <a:rPr lang="en-US" sz="1800" spc="-105" dirty="0">
                <a:solidFill>
                  <a:schemeClr val="tx1"/>
                </a:solidFill>
                <a:latin typeface="Verdana"/>
                <a:cs typeface="Verdana"/>
              </a:rPr>
              <a:t>Contains information about the android versions on which the app is supported.</a:t>
            </a:r>
            <a:endParaRPr lang="en-IN" sz="1800" dirty="0">
              <a:solidFill>
                <a:schemeClr val="tx1"/>
              </a:solidFill>
            </a:endParaRPr>
          </a:p>
        </p:txBody>
      </p:sp>
    </p:spTree>
    <p:extLst>
      <p:ext uri="{BB962C8B-B14F-4D97-AF65-F5344CB8AC3E}">
        <p14:creationId xmlns:p14="http://schemas.microsoft.com/office/powerpoint/2010/main" val="3202024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291632" y="604090"/>
            <a:ext cx="11029616" cy="530296"/>
          </a:xfrm>
        </p:spPr>
        <p:txBody>
          <a:bodyPr>
            <a:noAutofit/>
          </a:bodyPr>
          <a:lstStyle/>
          <a:p>
            <a:r>
              <a:rPr lang="en-US" sz="3300" b="1" dirty="0">
                <a:solidFill>
                  <a:schemeClr val="accent1"/>
                </a:solidFill>
                <a:latin typeface="Arial"/>
                <a:ea typeface="+mj-lt"/>
                <a:cs typeface="Arial"/>
              </a:rPr>
              <a:t>Attributes in user Reviews</a:t>
            </a:r>
            <a:endParaRPr lang="en-US" sz="3300" dirty="0"/>
          </a:p>
        </p:txBody>
      </p:sp>
      <p:sp>
        <p:nvSpPr>
          <p:cNvPr id="2" name="Content Placeholder 1">
            <a:extLst>
              <a:ext uri="{FF2B5EF4-FFF2-40B4-BE49-F238E27FC236}">
                <a16:creationId xmlns:a16="http://schemas.microsoft.com/office/drawing/2014/main" id="{F7F0871F-2198-9E37-C96F-3611AA199B60}"/>
              </a:ext>
            </a:extLst>
          </p:cNvPr>
          <p:cNvSpPr>
            <a:spLocks noGrp="1"/>
          </p:cNvSpPr>
          <p:nvPr>
            <p:ph idx="1"/>
          </p:nvPr>
        </p:nvSpPr>
        <p:spPr/>
        <p:txBody>
          <a:bodyPr>
            <a:normAutofit/>
          </a:bodyPr>
          <a:lstStyle/>
          <a:p>
            <a:pPr marL="490855" indent="-285750">
              <a:lnSpc>
                <a:spcPct val="100000"/>
              </a:lnSpc>
              <a:spcBef>
                <a:spcPts val="960"/>
              </a:spcBef>
              <a:buFont typeface="Wingdings" panose="05000000000000000000" pitchFamily="2" charset="2"/>
              <a:buChar char="q"/>
              <a:tabLst>
                <a:tab pos="433070" algn="l"/>
              </a:tabLst>
            </a:pPr>
            <a:r>
              <a:rPr lang="en-US" sz="2000" b="1" spc="-20" dirty="0">
                <a:solidFill>
                  <a:srgbClr val="124F5C"/>
                </a:solidFill>
                <a:latin typeface="Arial" panose="020B0604020202020204" pitchFamily="34" charset="0"/>
                <a:cs typeface="Arial" panose="020B0604020202020204" pitchFamily="34" charset="0"/>
              </a:rPr>
              <a:t>App-</a:t>
            </a:r>
            <a:r>
              <a:rPr lang="en-US" sz="2000" b="1" spc="55" dirty="0">
                <a:solidFill>
                  <a:srgbClr val="124F5C"/>
                </a:solidFill>
                <a:latin typeface="Arial" panose="020B0604020202020204" pitchFamily="34" charset="0"/>
                <a:cs typeface="Arial" panose="020B0604020202020204" pitchFamily="34" charset="0"/>
              </a:rPr>
              <a:t> </a:t>
            </a:r>
            <a:r>
              <a:rPr lang="en-US" sz="2000" spc="-5" dirty="0">
                <a:solidFill>
                  <a:srgbClr val="124F5C"/>
                </a:solidFill>
                <a:latin typeface="Arial" panose="020B0604020202020204" pitchFamily="34" charset="0"/>
                <a:cs typeface="Arial" panose="020B0604020202020204" pitchFamily="34" charset="0"/>
              </a:rPr>
              <a:t>Application</a:t>
            </a:r>
            <a:r>
              <a:rPr lang="en-US" sz="2000" spc="-40" dirty="0">
                <a:solidFill>
                  <a:srgbClr val="124F5C"/>
                </a:solidFill>
                <a:latin typeface="Arial" panose="020B0604020202020204" pitchFamily="34" charset="0"/>
                <a:cs typeface="Arial" panose="020B0604020202020204" pitchFamily="34" charset="0"/>
              </a:rPr>
              <a:t> </a:t>
            </a:r>
            <a:r>
              <a:rPr lang="en-US" sz="2000" spc="-5" dirty="0">
                <a:solidFill>
                  <a:srgbClr val="124F5C"/>
                </a:solidFill>
                <a:latin typeface="Arial" panose="020B0604020202020204" pitchFamily="34" charset="0"/>
                <a:cs typeface="Arial" panose="020B0604020202020204" pitchFamily="34" charset="0"/>
              </a:rPr>
              <a:t>name</a:t>
            </a:r>
            <a:endParaRPr lang="en-US" sz="2000" dirty="0">
              <a:latin typeface="Arial" panose="020B0604020202020204" pitchFamily="34" charset="0"/>
              <a:cs typeface="Arial" panose="020B0604020202020204" pitchFamily="34" charset="0"/>
            </a:endParaRPr>
          </a:p>
          <a:p>
            <a:pPr marL="490855" indent="-285750">
              <a:lnSpc>
                <a:spcPct val="100000"/>
              </a:lnSpc>
              <a:spcBef>
                <a:spcPts val="960"/>
              </a:spcBef>
              <a:buFont typeface="Wingdings" panose="05000000000000000000" pitchFamily="2" charset="2"/>
              <a:buChar char="q"/>
              <a:tabLst>
                <a:tab pos="433070" algn="l"/>
              </a:tabLst>
            </a:pPr>
            <a:r>
              <a:rPr lang="en-US" sz="2000" b="1" spc="-5" dirty="0">
                <a:solidFill>
                  <a:srgbClr val="124F5C"/>
                </a:solidFill>
                <a:latin typeface="Arial" panose="020B0604020202020204" pitchFamily="34" charset="0"/>
                <a:cs typeface="Arial" panose="020B0604020202020204" pitchFamily="34" charset="0"/>
              </a:rPr>
              <a:t>Translated</a:t>
            </a:r>
            <a:r>
              <a:rPr lang="en-US" sz="2000" b="1" spc="10" dirty="0">
                <a:solidFill>
                  <a:srgbClr val="124F5C"/>
                </a:solidFill>
                <a:latin typeface="Arial" panose="020B0604020202020204" pitchFamily="34" charset="0"/>
                <a:cs typeface="Arial" panose="020B0604020202020204" pitchFamily="34" charset="0"/>
              </a:rPr>
              <a:t> </a:t>
            </a:r>
            <a:r>
              <a:rPr lang="en-US" sz="2000" b="1" spc="-5" dirty="0">
                <a:solidFill>
                  <a:srgbClr val="124F5C"/>
                </a:solidFill>
                <a:latin typeface="Arial" panose="020B0604020202020204" pitchFamily="34" charset="0"/>
                <a:cs typeface="Arial" panose="020B0604020202020204" pitchFamily="34" charset="0"/>
              </a:rPr>
              <a:t>Review-</a:t>
            </a:r>
            <a:r>
              <a:rPr lang="en-US" sz="2000" b="1" spc="15" dirty="0">
                <a:solidFill>
                  <a:srgbClr val="124F5C"/>
                </a:solidFill>
                <a:latin typeface="Arial" panose="020B0604020202020204" pitchFamily="34" charset="0"/>
                <a:cs typeface="Arial" panose="020B0604020202020204" pitchFamily="34" charset="0"/>
              </a:rPr>
              <a:t> </a:t>
            </a:r>
            <a:r>
              <a:rPr lang="en-US" sz="2000" spc="-5" dirty="0">
                <a:solidFill>
                  <a:srgbClr val="124F5C"/>
                </a:solidFill>
                <a:latin typeface="Arial" panose="020B0604020202020204" pitchFamily="34" charset="0"/>
                <a:cs typeface="Arial" panose="020B0604020202020204" pitchFamily="34" charset="0"/>
              </a:rPr>
              <a:t>User</a:t>
            </a:r>
            <a:r>
              <a:rPr lang="en-US" sz="2000" spc="5" dirty="0">
                <a:solidFill>
                  <a:srgbClr val="124F5C"/>
                </a:solidFill>
                <a:latin typeface="Arial" panose="020B0604020202020204" pitchFamily="34" charset="0"/>
                <a:cs typeface="Arial" panose="020B0604020202020204" pitchFamily="34" charset="0"/>
              </a:rPr>
              <a:t> </a:t>
            </a:r>
            <a:r>
              <a:rPr lang="en-US" sz="2000" spc="-5" dirty="0">
                <a:solidFill>
                  <a:srgbClr val="124F5C"/>
                </a:solidFill>
                <a:latin typeface="Arial" panose="020B0604020202020204" pitchFamily="34" charset="0"/>
                <a:cs typeface="Arial" panose="020B0604020202020204" pitchFamily="34" charset="0"/>
              </a:rPr>
              <a:t>review</a:t>
            </a:r>
            <a:endParaRPr lang="en-US" sz="2000" dirty="0">
              <a:latin typeface="Arial" panose="020B0604020202020204" pitchFamily="34" charset="0"/>
              <a:cs typeface="Arial" panose="020B0604020202020204" pitchFamily="34" charset="0"/>
            </a:endParaRPr>
          </a:p>
          <a:p>
            <a:pPr marL="490855" indent="-285750">
              <a:lnSpc>
                <a:spcPct val="100000"/>
              </a:lnSpc>
              <a:spcBef>
                <a:spcPts val="960"/>
              </a:spcBef>
              <a:buFont typeface="Wingdings" panose="05000000000000000000" pitchFamily="2" charset="2"/>
              <a:buChar char="q"/>
              <a:tabLst>
                <a:tab pos="433070" algn="l"/>
              </a:tabLst>
            </a:pPr>
            <a:r>
              <a:rPr lang="en-US" sz="2000" b="1" spc="-5" dirty="0">
                <a:solidFill>
                  <a:srgbClr val="124F5C"/>
                </a:solidFill>
                <a:latin typeface="Arial" panose="020B0604020202020204" pitchFamily="34" charset="0"/>
                <a:cs typeface="Arial" panose="020B0604020202020204" pitchFamily="34" charset="0"/>
              </a:rPr>
              <a:t>Sentiment-</a:t>
            </a:r>
            <a:r>
              <a:rPr lang="en-US" sz="2000" b="1" spc="40" dirty="0">
                <a:solidFill>
                  <a:srgbClr val="124F5C"/>
                </a:solidFill>
                <a:latin typeface="Arial" panose="020B0604020202020204" pitchFamily="34" charset="0"/>
                <a:cs typeface="Arial" panose="020B0604020202020204" pitchFamily="34" charset="0"/>
              </a:rPr>
              <a:t> </a:t>
            </a:r>
            <a:r>
              <a:rPr lang="en-US" sz="2000" spc="-5" dirty="0">
                <a:solidFill>
                  <a:srgbClr val="124F5C"/>
                </a:solidFill>
                <a:latin typeface="Arial" panose="020B0604020202020204" pitchFamily="34" charset="0"/>
                <a:cs typeface="Arial" panose="020B0604020202020204" pitchFamily="34" charset="0"/>
              </a:rPr>
              <a:t>Positive/Negative/Neutral</a:t>
            </a:r>
            <a:endParaRPr lang="en-US" sz="2000" dirty="0">
              <a:latin typeface="Arial" panose="020B0604020202020204" pitchFamily="34" charset="0"/>
              <a:cs typeface="Arial" panose="020B0604020202020204" pitchFamily="34" charset="0"/>
            </a:endParaRPr>
          </a:p>
          <a:p>
            <a:pPr marL="490855" indent="-285750">
              <a:lnSpc>
                <a:spcPct val="100000"/>
              </a:lnSpc>
              <a:spcBef>
                <a:spcPts val="960"/>
              </a:spcBef>
              <a:buFont typeface="Wingdings" panose="05000000000000000000" pitchFamily="2" charset="2"/>
              <a:buChar char="q"/>
              <a:tabLst>
                <a:tab pos="433070" algn="l"/>
              </a:tabLst>
            </a:pPr>
            <a:r>
              <a:rPr lang="en-US" sz="2000" b="1" spc="-5" dirty="0">
                <a:solidFill>
                  <a:srgbClr val="124F5C"/>
                </a:solidFill>
                <a:latin typeface="Arial" panose="020B0604020202020204" pitchFamily="34" charset="0"/>
                <a:cs typeface="Arial" panose="020B0604020202020204" pitchFamily="34" charset="0"/>
              </a:rPr>
              <a:t>Sentiment</a:t>
            </a:r>
            <a:r>
              <a:rPr lang="en-US" sz="2000" b="1" spc="30" dirty="0">
                <a:solidFill>
                  <a:srgbClr val="124F5C"/>
                </a:solidFill>
                <a:latin typeface="Arial" panose="020B0604020202020204" pitchFamily="34" charset="0"/>
                <a:cs typeface="Arial" panose="020B0604020202020204" pitchFamily="34" charset="0"/>
              </a:rPr>
              <a:t> </a:t>
            </a:r>
            <a:r>
              <a:rPr lang="en-US" sz="2000" b="1" spc="-5" dirty="0">
                <a:solidFill>
                  <a:srgbClr val="124F5C"/>
                </a:solidFill>
                <a:latin typeface="Arial" panose="020B0604020202020204" pitchFamily="34" charset="0"/>
                <a:cs typeface="Arial" panose="020B0604020202020204" pitchFamily="34" charset="0"/>
              </a:rPr>
              <a:t>Polarity-</a:t>
            </a:r>
            <a:r>
              <a:rPr lang="en-US" sz="2000" b="1" spc="55" dirty="0">
                <a:solidFill>
                  <a:srgbClr val="124F5C"/>
                </a:solidFill>
                <a:latin typeface="Arial" panose="020B0604020202020204" pitchFamily="34" charset="0"/>
                <a:cs typeface="Arial" panose="020B0604020202020204" pitchFamily="34" charset="0"/>
              </a:rPr>
              <a:t> </a:t>
            </a:r>
            <a:r>
              <a:rPr lang="en-US" sz="2000" spc="-5" dirty="0">
                <a:solidFill>
                  <a:srgbClr val="124F5C"/>
                </a:solidFill>
                <a:latin typeface="Arial" panose="020B0604020202020204" pitchFamily="34" charset="0"/>
                <a:cs typeface="Arial" panose="020B0604020202020204" pitchFamily="34" charset="0"/>
              </a:rPr>
              <a:t>Sentiment</a:t>
            </a:r>
            <a:r>
              <a:rPr lang="en-US" sz="2000" spc="5" dirty="0">
                <a:solidFill>
                  <a:srgbClr val="124F5C"/>
                </a:solidFill>
                <a:latin typeface="Arial" panose="020B0604020202020204" pitchFamily="34" charset="0"/>
                <a:cs typeface="Arial" panose="020B0604020202020204" pitchFamily="34" charset="0"/>
              </a:rPr>
              <a:t> </a:t>
            </a:r>
            <a:r>
              <a:rPr lang="en-US" sz="2000" spc="-5" dirty="0">
                <a:solidFill>
                  <a:srgbClr val="124F5C"/>
                </a:solidFill>
                <a:latin typeface="Arial" panose="020B0604020202020204" pitchFamily="34" charset="0"/>
                <a:cs typeface="Arial" panose="020B0604020202020204" pitchFamily="34" charset="0"/>
              </a:rPr>
              <a:t>polarity score</a:t>
            </a:r>
            <a:endParaRPr lang="en-US" sz="2000" dirty="0">
              <a:latin typeface="Arial" panose="020B0604020202020204" pitchFamily="34" charset="0"/>
              <a:cs typeface="Arial" panose="020B0604020202020204" pitchFamily="34" charset="0"/>
            </a:endParaRPr>
          </a:p>
          <a:p>
            <a:pPr marL="490855" indent="-285750">
              <a:lnSpc>
                <a:spcPct val="100000"/>
              </a:lnSpc>
              <a:spcBef>
                <a:spcPts val="965"/>
              </a:spcBef>
              <a:buFont typeface="Wingdings" panose="05000000000000000000" pitchFamily="2" charset="2"/>
              <a:buChar char="q"/>
              <a:tabLst>
                <a:tab pos="433070" algn="l"/>
              </a:tabLst>
            </a:pPr>
            <a:r>
              <a:rPr lang="en-US" sz="2000" b="1" spc="-5" dirty="0">
                <a:solidFill>
                  <a:srgbClr val="124F5C"/>
                </a:solidFill>
                <a:latin typeface="Arial" panose="020B0604020202020204" pitchFamily="34" charset="0"/>
                <a:cs typeface="Arial" panose="020B0604020202020204" pitchFamily="34" charset="0"/>
              </a:rPr>
              <a:t>Sentiment</a:t>
            </a:r>
            <a:r>
              <a:rPr lang="en-US" sz="2000" b="1" spc="30" dirty="0">
                <a:solidFill>
                  <a:srgbClr val="124F5C"/>
                </a:solidFill>
                <a:latin typeface="Arial" panose="020B0604020202020204" pitchFamily="34" charset="0"/>
                <a:cs typeface="Arial" panose="020B0604020202020204" pitchFamily="34" charset="0"/>
              </a:rPr>
              <a:t> </a:t>
            </a:r>
            <a:r>
              <a:rPr lang="en-US" sz="2000" b="1" spc="-5" dirty="0">
                <a:solidFill>
                  <a:srgbClr val="124F5C"/>
                </a:solidFill>
                <a:latin typeface="Arial" panose="020B0604020202020204" pitchFamily="34" charset="0"/>
                <a:cs typeface="Arial" panose="020B0604020202020204" pitchFamily="34" charset="0"/>
              </a:rPr>
              <a:t>Subjectivity-</a:t>
            </a:r>
            <a:r>
              <a:rPr lang="en-US" sz="2000" b="1" spc="70" dirty="0">
                <a:solidFill>
                  <a:srgbClr val="124F5C"/>
                </a:solidFill>
                <a:latin typeface="Arial" panose="020B0604020202020204" pitchFamily="34" charset="0"/>
                <a:cs typeface="Arial" panose="020B0604020202020204" pitchFamily="34" charset="0"/>
              </a:rPr>
              <a:t> </a:t>
            </a:r>
            <a:r>
              <a:rPr lang="en-US" sz="2000" spc="-5" dirty="0">
                <a:solidFill>
                  <a:srgbClr val="124F5C"/>
                </a:solidFill>
                <a:latin typeface="Arial" panose="020B0604020202020204" pitchFamily="34" charset="0"/>
                <a:cs typeface="Arial" panose="020B0604020202020204" pitchFamily="34" charset="0"/>
              </a:rPr>
              <a:t>Sentiment</a:t>
            </a:r>
            <a:r>
              <a:rPr lang="en-US" sz="2000" dirty="0">
                <a:solidFill>
                  <a:srgbClr val="124F5C"/>
                </a:solidFill>
                <a:latin typeface="Arial" panose="020B0604020202020204" pitchFamily="34" charset="0"/>
                <a:cs typeface="Arial" panose="020B0604020202020204" pitchFamily="34" charset="0"/>
              </a:rPr>
              <a:t> </a:t>
            </a:r>
            <a:r>
              <a:rPr lang="en-US" sz="2000" spc="-5" dirty="0">
                <a:solidFill>
                  <a:srgbClr val="124F5C"/>
                </a:solidFill>
                <a:latin typeface="Arial" panose="020B0604020202020204" pitchFamily="34" charset="0"/>
                <a:cs typeface="Arial" panose="020B0604020202020204" pitchFamily="34" charset="0"/>
              </a:rPr>
              <a:t>subjectivity</a:t>
            </a:r>
            <a:r>
              <a:rPr lang="en-US" sz="2000" spc="-10" dirty="0">
                <a:solidFill>
                  <a:srgbClr val="124F5C"/>
                </a:solidFill>
                <a:latin typeface="Arial" panose="020B0604020202020204" pitchFamily="34" charset="0"/>
                <a:cs typeface="Arial" panose="020B0604020202020204" pitchFamily="34" charset="0"/>
              </a:rPr>
              <a:t> </a:t>
            </a:r>
            <a:r>
              <a:rPr lang="en-US" sz="2000" spc="-5" dirty="0">
                <a:solidFill>
                  <a:srgbClr val="124F5C"/>
                </a:solidFill>
                <a:latin typeface="Arial" panose="020B0604020202020204" pitchFamily="34" charset="0"/>
                <a:cs typeface="Arial" panose="020B0604020202020204" pitchFamily="34" charset="0"/>
              </a:rPr>
              <a:t>score</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4508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291632" y="610716"/>
            <a:ext cx="11029616" cy="530296"/>
          </a:xfrm>
        </p:spPr>
        <p:txBody>
          <a:bodyPr>
            <a:noAutofit/>
          </a:bodyPr>
          <a:lstStyle/>
          <a:p>
            <a:r>
              <a:rPr lang="en-US" sz="3300" b="1" dirty="0">
                <a:solidFill>
                  <a:schemeClr val="accent1"/>
                </a:solidFill>
                <a:latin typeface="Arial"/>
                <a:ea typeface="+mj-lt"/>
                <a:cs typeface="Arial"/>
              </a:rPr>
              <a:t>Overview of analysis</a:t>
            </a:r>
            <a:endParaRPr lang="en-US" sz="3300" dirty="0"/>
          </a:p>
        </p:txBody>
      </p:sp>
      <p:sp>
        <p:nvSpPr>
          <p:cNvPr id="18" name="object 7">
            <a:extLst>
              <a:ext uri="{FF2B5EF4-FFF2-40B4-BE49-F238E27FC236}">
                <a16:creationId xmlns:a16="http://schemas.microsoft.com/office/drawing/2014/main" id="{A38C88AC-DFAA-185D-1FEE-6184024B1CBE}"/>
              </a:ext>
            </a:extLst>
          </p:cNvPr>
          <p:cNvSpPr/>
          <p:nvPr/>
        </p:nvSpPr>
        <p:spPr>
          <a:xfrm>
            <a:off x="8261606" y="2257043"/>
            <a:ext cx="3907788" cy="1027077"/>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19" name="object 8">
            <a:extLst>
              <a:ext uri="{FF2B5EF4-FFF2-40B4-BE49-F238E27FC236}">
                <a16:creationId xmlns:a16="http://schemas.microsoft.com/office/drawing/2014/main" id="{1825FA5A-C042-D463-BCF9-773C5573BD9A}"/>
              </a:ext>
            </a:extLst>
          </p:cNvPr>
          <p:cNvSpPr txBox="1"/>
          <p:nvPr/>
        </p:nvSpPr>
        <p:spPr>
          <a:xfrm>
            <a:off x="9219058" y="2480894"/>
            <a:ext cx="2259964" cy="3206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Arial"/>
                <a:cs typeface="Arial"/>
              </a:rPr>
              <a:t>Predictive</a:t>
            </a:r>
            <a:r>
              <a:rPr spc="-25" dirty="0">
                <a:solidFill>
                  <a:srgbClr val="FFFFFF"/>
                </a:solidFill>
                <a:latin typeface="Arial"/>
                <a:cs typeface="Arial"/>
              </a:rPr>
              <a:t> </a:t>
            </a:r>
            <a:r>
              <a:rPr spc="-10" dirty="0">
                <a:solidFill>
                  <a:srgbClr val="FFFFFF"/>
                </a:solidFill>
                <a:latin typeface="Arial"/>
                <a:cs typeface="Arial"/>
              </a:rPr>
              <a:t>Modeling</a:t>
            </a:r>
            <a:endParaRPr dirty="0">
              <a:latin typeface="Arial"/>
              <a:cs typeface="Arial"/>
            </a:endParaRPr>
          </a:p>
        </p:txBody>
      </p:sp>
      <p:sp>
        <p:nvSpPr>
          <p:cNvPr id="20" name="object 9">
            <a:extLst>
              <a:ext uri="{FF2B5EF4-FFF2-40B4-BE49-F238E27FC236}">
                <a16:creationId xmlns:a16="http://schemas.microsoft.com/office/drawing/2014/main" id="{2860F008-8CA1-FE52-D6F7-E9F55801F90D}"/>
              </a:ext>
            </a:extLst>
          </p:cNvPr>
          <p:cNvSpPr txBox="1"/>
          <p:nvPr/>
        </p:nvSpPr>
        <p:spPr>
          <a:xfrm>
            <a:off x="9364660" y="4217370"/>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rial"/>
                <a:cs typeface="Arial"/>
              </a:rPr>
              <a:t>Formulate a  statistical model</a:t>
            </a:r>
            <a:r>
              <a:rPr sz="1800" spc="-35" dirty="0">
                <a:latin typeface="Arial"/>
                <a:cs typeface="Arial"/>
              </a:rPr>
              <a:t> </a:t>
            </a:r>
            <a:r>
              <a:rPr sz="1800" dirty="0">
                <a:latin typeface="Arial"/>
                <a:cs typeface="Arial"/>
              </a:rPr>
              <a:t>to  </a:t>
            </a:r>
            <a:r>
              <a:rPr sz="1800" spc="-5" dirty="0">
                <a:latin typeface="Arial"/>
                <a:cs typeface="Arial"/>
              </a:rPr>
              <a:t>forecast an  outcome using  relevant</a:t>
            </a:r>
            <a:r>
              <a:rPr sz="1800" spc="-40" dirty="0">
                <a:latin typeface="Arial"/>
                <a:cs typeface="Arial"/>
              </a:rPr>
              <a:t> </a:t>
            </a:r>
            <a:r>
              <a:rPr sz="1800" spc="-5" dirty="0">
                <a:latin typeface="Arial"/>
                <a:cs typeface="Arial"/>
              </a:rPr>
              <a:t>predictors</a:t>
            </a:r>
            <a:endParaRPr sz="1800" dirty="0">
              <a:latin typeface="Arial"/>
              <a:cs typeface="Arial"/>
            </a:endParaRPr>
          </a:p>
        </p:txBody>
      </p:sp>
      <p:sp>
        <p:nvSpPr>
          <p:cNvPr id="21" name="object 10">
            <a:extLst>
              <a:ext uri="{FF2B5EF4-FFF2-40B4-BE49-F238E27FC236}">
                <a16:creationId xmlns:a16="http://schemas.microsoft.com/office/drawing/2014/main" id="{463876D2-4633-A8D4-528B-FF4349B0A62A}"/>
              </a:ext>
            </a:extLst>
          </p:cNvPr>
          <p:cNvSpPr/>
          <p:nvPr/>
        </p:nvSpPr>
        <p:spPr>
          <a:xfrm>
            <a:off x="0" y="2257044"/>
            <a:ext cx="4202535" cy="1050036"/>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22" name="object 11">
            <a:extLst>
              <a:ext uri="{FF2B5EF4-FFF2-40B4-BE49-F238E27FC236}">
                <a16:creationId xmlns:a16="http://schemas.microsoft.com/office/drawing/2014/main" id="{6F2147A9-0029-6BCF-4FFA-8FCAED4E125E}"/>
              </a:ext>
            </a:extLst>
          </p:cNvPr>
          <p:cNvSpPr txBox="1"/>
          <p:nvPr/>
        </p:nvSpPr>
        <p:spPr>
          <a:xfrm>
            <a:off x="1153769" y="2588132"/>
            <a:ext cx="1757071" cy="3206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Arial"/>
                <a:cs typeface="Arial"/>
              </a:rPr>
              <a:t>Data</a:t>
            </a:r>
            <a:r>
              <a:rPr sz="2000" spc="-70" dirty="0">
                <a:solidFill>
                  <a:srgbClr val="FFFFFF"/>
                </a:solidFill>
                <a:latin typeface="Arial"/>
                <a:cs typeface="Arial"/>
              </a:rPr>
              <a:t> </a:t>
            </a:r>
            <a:r>
              <a:rPr sz="2000" spc="-5" dirty="0">
                <a:solidFill>
                  <a:srgbClr val="FFFFFF"/>
                </a:solidFill>
                <a:latin typeface="Arial"/>
                <a:cs typeface="Arial"/>
              </a:rPr>
              <a:t>Cleaning</a:t>
            </a:r>
            <a:endParaRPr sz="2000" dirty="0">
              <a:latin typeface="Arial"/>
              <a:cs typeface="Arial"/>
            </a:endParaRPr>
          </a:p>
        </p:txBody>
      </p:sp>
      <p:sp>
        <p:nvSpPr>
          <p:cNvPr id="23" name="object 12">
            <a:extLst>
              <a:ext uri="{FF2B5EF4-FFF2-40B4-BE49-F238E27FC236}">
                <a16:creationId xmlns:a16="http://schemas.microsoft.com/office/drawing/2014/main" id="{2DA91296-A878-C144-1CAE-B4FF6DA2F44D}"/>
              </a:ext>
            </a:extLst>
          </p:cNvPr>
          <p:cNvSpPr txBox="1"/>
          <p:nvPr/>
        </p:nvSpPr>
        <p:spPr>
          <a:xfrm>
            <a:off x="817308" y="421737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Arial"/>
                <a:cs typeface="Arial"/>
              </a:rPr>
              <a:t>Understand </a:t>
            </a:r>
            <a:r>
              <a:rPr sz="1800" dirty="0">
                <a:latin typeface="Arial"/>
                <a:cs typeface="Arial"/>
              </a:rPr>
              <a:t>the  structure of the  </a:t>
            </a:r>
            <a:r>
              <a:rPr sz="1800" spc="-5" dirty="0">
                <a:latin typeface="Arial"/>
                <a:cs typeface="Arial"/>
              </a:rPr>
              <a:t>dataset and clean  data before</a:t>
            </a:r>
            <a:r>
              <a:rPr sz="1800" spc="-50" dirty="0">
                <a:latin typeface="Arial"/>
                <a:cs typeface="Arial"/>
              </a:rPr>
              <a:t> </a:t>
            </a:r>
            <a:r>
              <a:rPr sz="1800" spc="-10" dirty="0">
                <a:latin typeface="Arial"/>
                <a:cs typeface="Arial"/>
              </a:rPr>
              <a:t>analysis</a:t>
            </a:r>
            <a:endParaRPr sz="1800" dirty="0">
              <a:latin typeface="Arial"/>
              <a:cs typeface="Arial"/>
            </a:endParaRPr>
          </a:p>
        </p:txBody>
      </p:sp>
      <p:sp>
        <p:nvSpPr>
          <p:cNvPr id="24" name="object 13">
            <a:extLst>
              <a:ext uri="{FF2B5EF4-FFF2-40B4-BE49-F238E27FC236}">
                <a16:creationId xmlns:a16="http://schemas.microsoft.com/office/drawing/2014/main" id="{A5F16D0A-326E-1AED-9F7E-6BE2FABCA3B8}"/>
              </a:ext>
            </a:extLst>
          </p:cNvPr>
          <p:cNvSpPr/>
          <p:nvPr/>
        </p:nvSpPr>
        <p:spPr>
          <a:xfrm>
            <a:off x="4202535" y="2252471"/>
            <a:ext cx="3930397" cy="1050036"/>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p>
        </p:txBody>
      </p:sp>
      <p:sp>
        <p:nvSpPr>
          <p:cNvPr id="25" name="object 14">
            <a:extLst>
              <a:ext uri="{FF2B5EF4-FFF2-40B4-BE49-F238E27FC236}">
                <a16:creationId xmlns:a16="http://schemas.microsoft.com/office/drawing/2014/main" id="{0D82D9F7-A3A5-A8A5-FED0-FCE4CFA4CDC6}"/>
              </a:ext>
            </a:extLst>
          </p:cNvPr>
          <p:cNvSpPr txBox="1"/>
          <p:nvPr/>
        </p:nvSpPr>
        <p:spPr>
          <a:xfrm>
            <a:off x="5258666" y="2587575"/>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5" dirty="0">
                <a:solidFill>
                  <a:srgbClr val="FFFFFF"/>
                </a:solidFill>
                <a:latin typeface="Arial"/>
                <a:cs typeface="Arial"/>
              </a:rPr>
              <a:t> </a:t>
            </a:r>
            <a:r>
              <a:rPr sz="1800" spc="-5" dirty="0">
                <a:solidFill>
                  <a:srgbClr val="FFFFFF"/>
                </a:solidFill>
                <a:latin typeface="Arial"/>
                <a:cs typeface="Arial"/>
              </a:rPr>
              <a:t>Exploration</a:t>
            </a:r>
            <a:endParaRPr sz="1800" dirty="0">
              <a:latin typeface="Arial"/>
              <a:cs typeface="Arial"/>
            </a:endParaRPr>
          </a:p>
        </p:txBody>
      </p:sp>
      <p:sp>
        <p:nvSpPr>
          <p:cNvPr id="26" name="object 15">
            <a:extLst>
              <a:ext uri="{FF2B5EF4-FFF2-40B4-BE49-F238E27FC236}">
                <a16:creationId xmlns:a16="http://schemas.microsoft.com/office/drawing/2014/main" id="{DC290EB8-2A3A-76B0-8E0D-598C39592E64}"/>
              </a:ext>
            </a:extLst>
          </p:cNvPr>
          <p:cNvSpPr txBox="1"/>
          <p:nvPr/>
        </p:nvSpPr>
        <p:spPr>
          <a:xfrm>
            <a:off x="5085237" y="4059572"/>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Arial"/>
                <a:cs typeface="Arial"/>
              </a:rPr>
              <a:t>Uncover initial  patterns,  characteristics,</a:t>
            </a:r>
            <a:r>
              <a:rPr sz="1800" spc="-30" dirty="0">
                <a:latin typeface="Arial"/>
                <a:cs typeface="Arial"/>
              </a:rPr>
              <a:t> </a:t>
            </a:r>
            <a:r>
              <a:rPr sz="1800" spc="-5" dirty="0">
                <a:latin typeface="Arial"/>
                <a:cs typeface="Arial"/>
              </a:rPr>
              <a:t>and  points </a:t>
            </a:r>
            <a:r>
              <a:rPr sz="1800" dirty="0">
                <a:latin typeface="Arial"/>
                <a:cs typeface="Arial"/>
              </a:rPr>
              <a:t>of </a:t>
            </a:r>
            <a:r>
              <a:rPr sz="1800" spc="-5" dirty="0">
                <a:latin typeface="Arial"/>
                <a:cs typeface="Arial"/>
              </a:rPr>
              <a:t>interest  using visual  exploration</a:t>
            </a:r>
            <a:endParaRPr sz="1800" dirty="0">
              <a:latin typeface="Arial"/>
              <a:cs typeface="Arial"/>
            </a:endParaRPr>
          </a:p>
        </p:txBody>
      </p:sp>
      <p:sp>
        <p:nvSpPr>
          <p:cNvPr id="27" name="object 16">
            <a:extLst>
              <a:ext uri="{FF2B5EF4-FFF2-40B4-BE49-F238E27FC236}">
                <a16:creationId xmlns:a16="http://schemas.microsoft.com/office/drawing/2014/main" id="{118C17F8-7390-51F3-2DE6-5F58FD9955A0}"/>
              </a:ext>
            </a:extLst>
          </p:cNvPr>
          <p:cNvSpPr/>
          <p:nvPr/>
        </p:nvSpPr>
        <p:spPr>
          <a:xfrm>
            <a:off x="5787390" y="3444702"/>
            <a:ext cx="617220" cy="615695"/>
          </a:xfrm>
          <a:prstGeom prst="rect">
            <a:avLst/>
          </a:prstGeom>
          <a:blipFill>
            <a:blip r:embed="rId2" cstate="print"/>
            <a:stretch>
              <a:fillRect/>
            </a:stretch>
          </a:blipFill>
        </p:spPr>
        <p:txBody>
          <a:bodyPr wrap="square" lIns="0" tIns="0" rIns="0" bIns="0" rtlCol="0"/>
          <a:lstStyle/>
          <a:p>
            <a:endParaRPr/>
          </a:p>
        </p:txBody>
      </p:sp>
      <p:sp>
        <p:nvSpPr>
          <p:cNvPr id="28" name="object 17">
            <a:extLst>
              <a:ext uri="{FF2B5EF4-FFF2-40B4-BE49-F238E27FC236}">
                <a16:creationId xmlns:a16="http://schemas.microsoft.com/office/drawing/2014/main" id="{D5BB57A0-328A-778D-8506-789E522CAEA4}"/>
              </a:ext>
            </a:extLst>
          </p:cNvPr>
          <p:cNvSpPr/>
          <p:nvPr/>
        </p:nvSpPr>
        <p:spPr>
          <a:xfrm>
            <a:off x="10053509" y="3429000"/>
            <a:ext cx="527303" cy="525780"/>
          </a:xfrm>
          <a:prstGeom prst="rect">
            <a:avLst/>
          </a:prstGeom>
          <a:blipFill>
            <a:blip r:embed="rId3" cstate="print"/>
            <a:stretch>
              <a:fillRect/>
            </a:stretch>
          </a:blipFill>
        </p:spPr>
        <p:txBody>
          <a:bodyPr wrap="square" lIns="0" tIns="0" rIns="0" bIns="0" rtlCol="0"/>
          <a:lstStyle/>
          <a:p>
            <a:endParaRPr/>
          </a:p>
        </p:txBody>
      </p:sp>
      <p:sp>
        <p:nvSpPr>
          <p:cNvPr id="29" name="object 18">
            <a:extLst>
              <a:ext uri="{FF2B5EF4-FFF2-40B4-BE49-F238E27FC236}">
                <a16:creationId xmlns:a16="http://schemas.microsoft.com/office/drawing/2014/main" id="{FA6BDF40-CBA0-C22D-8F49-39CC6AA0618B}"/>
              </a:ext>
            </a:extLst>
          </p:cNvPr>
          <p:cNvSpPr/>
          <p:nvPr/>
        </p:nvSpPr>
        <p:spPr>
          <a:xfrm>
            <a:off x="1554585" y="3429000"/>
            <a:ext cx="617220" cy="615695"/>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8329338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D289AE2-D2AE-49D1-AFAC-3A79F6794255}">
  <ds:schemaRefs>
    <ds:schemaRef ds:uri="9162bd5b-4ed9-4da3-b376-05204580ba3f"/>
    <ds:schemaRef ds:uri="http://purl.org/dc/terms/"/>
    <ds:schemaRef ds:uri="http://purl.org/dc/dcmitype/"/>
    <ds:schemaRef ds:uri="http://purl.org/dc/elements/1.1/"/>
    <ds:schemaRef ds:uri="c0fa2617-96bd-425d-8578-e93563fe37c5"/>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530</TotalTime>
  <Words>1852</Words>
  <Application>Microsoft Office PowerPoint</Application>
  <PresentationFormat>Widescreen</PresentationFormat>
  <Paragraphs>209</Paragraphs>
  <Slides>33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AoyagiKouzanFontT</vt:lpstr>
      <vt:lpstr>Arail</vt:lpstr>
      <vt:lpstr>Arial</vt:lpstr>
      <vt:lpstr>Calibri</vt:lpstr>
      <vt:lpstr>Franklin Gothic Book</vt:lpstr>
      <vt:lpstr>Franklin Gothic Demi</vt:lpstr>
      <vt:lpstr>Verdana</vt:lpstr>
      <vt:lpstr>Wingdings</vt:lpstr>
      <vt:lpstr>Wingdings 2</vt:lpstr>
      <vt:lpstr>DividendVTI</vt:lpstr>
      <vt:lpstr>Play store app review analysis</vt:lpstr>
      <vt:lpstr>OUTLINE</vt:lpstr>
      <vt:lpstr>Introduction</vt:lpstr>
      <vt:lpstr>Problem Statement</vt:lpstr>
      <vt:lpstr>SYSTEM APPROACH</vt:lpstr>
      <vt:lpstr>Dataset preparation</vt:lpstr>
      <vt:lpstr>Attributes in google play store data</vt:lpstr>
      <vt:lpstr>Attributes in user Reviews</vt:lpstr>
      <vt:lpstr>Overview of analysis</vt:lpstr>
      <vt:lpstr>pairwise plot- ratings, size, reviews, price</vt:lpstr>
      <vt:lpstr>Correlation heatmap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Certificate 1</vt:lpstr>
      <vt:lpstr>Certificate 2</vt:lpstr>
      <vt:lpstr>References</vt:lpstr>
      <vt:lpstr>CHALLENGES FACES</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Jai Sharma</cp:lastModifiedBy>
  <cp:revision>35</cp:revision>
  <dcterms:created xsi:type="dcterms:W3CDTF">2021-05-26T16:50:10Z</dcterms:created>
  <dcterms:modified xsi:type="dcterms:W3CDTF">2024-06-27T07:55:42Z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